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9144000" cy="6858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475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9497" y="272033"/>
            <a:ext cx="6525005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2841" y="1424558"/>
            <a:ext cx="7578317" cy="2563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677108"/>
          </a:xfrm>
        </p:spPr>
        <p:txBody>
          <a:bodyPr/>
          <a:lstStyle/>
          <a:p>
            <a:pPr algn="ctr"/>
            <a:r>
              <a:rPr lang="hu-HU" sz="4400" spc="-5" dirty="0">
                <a:solidFill>
                  <a:prstClr val="black"/>
                </a:solidFill>
              </a:rPr>
              <a:t>Hegységképződés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5371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31912" y="188912"/>
            <a:ext cx="6553200" cy="6553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393826"/>
            <a:ext cx="78981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Óceáni és kontinentális lemez</a:t>
            </a:r>
            <a:r>
              <a:rPr spc="10" dirty="0"/>
              <a:t> </a:t>
            </a:r>
            <a:r>
              <a:rPr spc="-5" dirty="0"/>
              <a:t>ütközése: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384" y="1110106"/>
            <a:ext cx="8937625" cy="3439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Comic Sans MS"/>
                <a:cs typeface="Comic Sans MS"/>
              </a:rPr>
              <a:t>Az óceáni lemez nagyobb </a:t>
            </a:r>
            <a:r>
              <a:rPr sz="2800" spc="-10" dirty="0">
                <a:latin typeface="Comic Sans MS"/>
                <a:cs typeface="Comic Sans MS"/>
              </a:rPr>
              <a:t>sűrűségű </a:t>
            </a:r>
            <a:r>
              <a:rPr sz="2800" spc="-5" dirty="0">
                <a:latin typeface="Comic Sans MS"/>
                <a:cs typeface="Comic Sans MS"/>
              </a:rPr>
              <a:t>és vékonyabb, mint  a kontinentális, ezért</a:t>
            </a:r>
            <a:r>
              <a:rPr sz="2800" spc="70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alábukik.</a:t>
            </a:r>
            <a:endParaRPr sz="2800">
              <a:latin typeface="Comic Sans MS"/>
              <a:cs typeface="Comic Sans MS"/>
            </a:endParaRPr>
          </a:p>
          <a:p>
            <a:pPr marL="12700" marR="232410">
              <a:lnSpc>
                <a:spcPct val="100000"/>
              </a:lnSpc>
              <a:spcBef>
                <a:spcPts val="1680"/>
              </a:spcBef>
            </a:pPr>
            <a:r>
              <a:rPr sz="2800" spc="-10" dirty="0">
                <a:latin typeface="Comic Sans MS"/>
                <a:cs typeface="Comic Sans MS"/>
              </a:rPr>
              <a:t>Valamivel </a:t>
            </a:r>
            <a:r>
              <a:rPr sz="2800" spc="-5" dirty="0">
                <a:latin typeface="Comic Sans MS"/>
                <a:cs typeface="Comic Sans MS"/>
              </a:rPr>
              <a:t>nagyobb a gyűrt üledékek szerepe, amit </a:t>
            </a:r>
            <a:r>
              <a:rPr sz="2800" spc="-10" dirty="0">
                <a:latin typeface="Comic Sans MS"/>
                <a:cs typeface="Comic Sans MS"/>
              </a:rPr>
              <a:t>az  </a:t>
            </a:r>
            <a:r>
              <a:rPr sz="2800" spc="-5" dirty="0">
                <a:latin typeface="Comic Sans MS"/>
                <a:cs typeface="Comic Sans MS"/>
              </a:rPr>
              <a:t>óceáni lemez </a:t>
            </a:r>
            <a:r>
              <a:rPr sz="2800" spc="-10" dirty="0">
                <a:latin typeface="Comic Sans MS"/>
                <a:cs typeface="Comic Sans MS"/>
              </a:rPr>
              <a:t>szállít, </a:t>
            </a:r>
            <a:r>
              <a:rPr sz="2800" spc="-5" dirty="0">
                <a:latin typeface="Comic Sans MS"/>
                <a:cs typeface="Comic Sans MS"/>
              </a:rPr>
              <a:t>de itt is uralkodóak a </a:t>
            </a:r>
            <a:r>
              <a:rPr sz="2800" spc="-10" dirty="0">
                <a:latin typeface="Comic Sans MS"/>
                <a:cs typeface="Comic Sans MS"/>
              </a:rPr>
              <a:t>savanyú  </a:t>
            </a:r>
            <a:r>
              <a:rPr sz="2800" spc="-5" dirty="0">
                <a:latin typeface="Comic Sans MS"/>
                <a:cs typeface="Comic Sans MS"/>
              </a:rPr>
              <a:t>vulkáni</a:t>
            </a:r>
            <a:r>
              <a:rPr sz="2800" spc="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kőzetek.</a:t>
            </a:r>
            <a:endParaRPr sz="2800">
              <a:latin typeface="Comic Sans MS"/>
              <a:cs typeface="Comic Sans MS"/>
            </a:endParaRPr>
          </a:p>
          <a:p>
            <a:pPr marL="12700" marR="1165225">
              <a:lnSpc>
                <a:spcPct val="100000"/>
              </a:lnSpc>
              <a:spcBef>
                <a:spcPts val="1685"/>
              </a:spcBef>
            </a:pPr>
            <a:r>
              <a:rPr sz="2800" spc="-5" dirty="0">
                <a:latin typeface="Comic Sans MS"/>
                <a:cs typeface="Comic Sans MS"/>
              </a:rPr>
              <a:t>Pl. Pacifikus-hegységrendszer a Csendes-óceán  peremvidékén- ennek egy </a:t>
            </a:r>
            <a:r>
              <a:rPr sz="2800" spc="-10" dirty="0">
                <a:latin typeface="Comic Sans MS"/>
                <a:cs typeface="Comic Sans MS"/>
              </a:rPr>
              <a:t>része </a:t>
            </a:r>
            <a:r>
              <a:rPr sz="2800" spc="-5" dirty="0">
                <a:latin typeface="Comic Sans MS"/>
                <a:cs typeface="Comic Sans MS"/>
              </a:rPr>
              <a:t>az</a:t>
            </a:r>
            <a:r>
              <a:rPr sz="2800" spc="10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Andok</a:t>
            </a:r>
            <a:endParaRPr sz="2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73237"/>
            <a:ext cx="9144000" cy="47085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11683"/>
            <a:ext cx="628269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Kontinentális lemezek</a:t>
            </a:r>
            <a:r>
              <a:rPr spc="-20" dirty="0"/>
              <a:t> </a:t>
            </a:r>
            <a:r>
              <a:rPr spc="-5" dirty="0"/>
              <a:t>ütközése: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715772"/>
            <a:ext cx="8968740" cy="4719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07645" indent="106045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Comic Sans MS"/>
                <a:cs typeface="Comic Sans MS"/>
              </a:rPr>
              <a:t>Itt is óceáni lemez </a:t>
            </a:r>
            <a:r>
              <a:rPr sz="2800" spc="-10" dirty="0">
                <a:latin typeface="Comic Sans MS"/>
                <a:cs typeface="Comic Sans MS"/>
              </a:rPr>
              <a:t>semmisül </a:t>
            </a:r>
            <a:r>
              <a:rPr sz="2800" spc="-5" dirty="0">
                <a:latin typeface="Comic Sans MS"/>
                <a:cs typeface="Comic Sans MS"/>
              </a:rPr>
              <a:t>meg a két kontinentális  lemez</a:t>
            </a:r>
            <a:r>
              <a:rPr sz="2800" spc="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között.</a:t>
            </a:r>
            <a:endParaRPr sz="280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  <a:spcBef>
                <a:spcPts val="1680"/>
              </a:spcBef>
            </a:pPr>
            <a:r>
              <a:rPr sz="2800" spc="-5" dirty="0">
                <a:latin typeface="Comic Sans MS"/>
                <a:cs typeface="Comic Sans MS"/>
              </a:rPr>
              <a:t>Anyaga </a:t>
            </a:r>
            <a:r>
              <a:rPr sz="2800" spc="-10" dirty="0">
                <a:latin typeface="Comic Sans MS"/>
                <a:cs typeface="Comic Sans MS"/>
              </a:rPr>
              <a:t>felszínre </a:t>
            </a:r>
            <a:r>
              <a:rPr sz="2800" spc="-5" dirty="0">
                <a:latin typeface="Comic Sans MS"/>
                <a:cs typeface="Comic Sans MS"/>
              </a:rPr>
              <a:t>préselődik, és nagy távolságra  elvonszolódik. </a:t>
            </a:r>
            <a:r>
              <a:rPr sz="2800" dirty="0">
                <a:latin typeface="Comic Sans MS"/>
                <a:cs typeface="Comic Sans MS"/>
              </a:rPr>
              <a:t>Ez </a:t>
            </a:r>
            <a:r>
              <a:rPr sz="2800" spc="-5" dirty="0">
                <a:latin typeface="Comic Sans MS"/>
                <a:cs typeface="Comic Sans MS"/>
              </a:rPr>
              <a:t>a gyűrt üledékes kőzettömeg alkotja  a</a:t>
            </a:r>
            <a:r>
              <a:rPr sz="2800" spc="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takaróredőket.</a:t>
            </a:r>
            <a:endParaRPr sz="2800">
              <a:latin typeface="Comic Sans MS"/>
              <a:cs typeface="Comic Sans MS"/>
            </a:endParaRPr>
          </a:p>
          <a:p>
            <a:pPr marL="12700" marR="233679">
              <a:lnSpc>
                <a:spcPct val="100000"/>
              </a:lnSpc>
              <a:spcBef>
                <a:spcPts val="1680"/>
              </a:spcBef>
            </a:pPr>
            <a:r>
              <a:rPr sz="2800" spc="-5" dirty="0">
                <a:latin typeface="Comic Sans MS"/>
                <a:cs typeface="Comic Sans MS"/>
              </a:rPr>
              <a:t>A hegységek felépítésében ezek a takaróredők  </a:t>
            </a:r>
            <a:r>
              <a:rPr sz="2800" spc="-10" dirty="0">
                <a:latin typeface="Comic Sans MS"/>
                <a:cs typeface="Comic Sans MS"/>
              </a:rPr>
              <a:t>játsszák </a:t>
            </a:r>
            <a:r>
              <a:rPr sz="2800" spc="-5" dirty="0">
                <a:latin typeface="Comic Sans MS"/>
                <a:cs typeface="Comic Sans MS"/>
              </a:rPr>
              <a:t>a </a:t>
            </a:r>
            <a:r>
              <a:rPr sz="2800" spc="-10" dirty="0">
                <a:latin typeface="Comic Sans MS"/>
                <a:cs typeface="Comic Sans MS"/>
              </a:rPr>
              <a:t>fő </a:t>
            </a:r>
            <a:r>
              <a:rPr sz="2800" spc="-5" dirty="0">
                <a:latin typeface="Comic Sans MS"/>
                <a:cs typeface="Comic Sans MS"/>
              </a:rPr>
              <a:t>szerepet, mellette a </a:t>
            </a:r>
            <a:r>
              <a:rPr sz="2800" spc="-10" dirty="0">
                <a:latin typeface="Comic Sans MS"/>
                <a:cs typeface="Comic Sans MS"/>
              </a:rPr>
              <a:t>vulkanizmus  </a:t>
            </a:r>
            <a:r>
              <a:rPr sz="2800" spc="-5" dirty="0">
                <a:latin typeface="Comic Sans MS"/>
                <a:cs typeface="Comic Sans MS"/>
              </a:rPr>
              <a:t>alárendelt folyamat. Pl.: Európa és </a:t>
            </a:r>
            <a:r>
              <a:rPr sz="2800" spc="-10" dirty="0">
                <a:latin typeface="Comic Sans MS"/>
                <a:cs typeface="Comic Sans MS"/>
              </a:rPr>
              <a:t>Ázsia </a:t>
            </a:r>
            <a:r>
              <a:rPr sz="2800" spc="-5" dirty="0">
                <a:latin typeface="Comic Sans MS"/>
                <a:cs typeface="Comic Sans MS"/>
              </a:rPr>
              <a:t>ütközésével  alakult ki az Ural, </a:t>
            </a:r>
            <a:r>
              <a:rPr sz="2800" spc="-10" dirty="0">
                <a:latin typeface="Comic Sans MS"/>
                <a:cs typeface="Comic Sans MS"/>
              </a:rPr>
              <a:t>Ázsia </a:t>
            </a:r>
            <a:r>
              <a:rPr sz="2800" spc="-5" dirty="0">
                <a:latin typeface="Comic Sans MS"/>
                <a:cs typeface="Comic Sans MS"/>
              </a:rPr>
              <a:t>és India ütközésével a  </a:t>
            </a:r>
            <a:r>
              <a:rPr sz="2800" spc="-10" dirty="0">
                <a:latin typeface="Comic Sans MS"/>
                <a:cs typeface="Comic Sans MS"/>
              </a:rPr>
              <a:t>Himalája.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443662" y="4929187"/>
            <a:ext cx="2700324" cy="19288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47675"/>
            <a:ext cx="9144000" cy="59626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272033"/>
            <a:ext cx="429069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Töréses</a:t>
            </a:r>
            <a:r>
              <a:rPr spc="-35" dirty="0"/>
              <a:t> </a:t>
            </a:r>
            <a:r>
              <a:rPr spc="-5" dirty="0"/>
              <a:t>szerkezetek: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976122"/>
            <a:ext cx="8936355" cy="4933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omic Sans MS"/>
                <a:cs typeface="Comic Sans MS"/>
              </a:rPr>
              <a:t>Ha </a:t>
            </a:r>
            <a:r>
              <a:rPr sz="2800" spc="-5" dirty="0">
                <a:latin typeface="Comic Sans MS"/>
                <a:cs typeface="Comic Sans MS"/>
              </a:rPr>
              <a:t>a kőzetanyag nem képlékeny, mint a mélytengeri  üledékek esetében, hanem merev, akkor a lemezekben  keletkező húzó- és nyomóerők </a:t>
            </a:r>
            <a:r>
              <a:rPr sz="2800" spc="-10" dirty="0">
                <a:latin typeface="Comic Sans MS"/>
                <a:cs typeface="Comic Sans MS"/>
              </a:rPr>
              <a:t>hatására </a:t>
            </a:r>
            <a:r>
              <a:rPr sz="2800" spc="-5" dirty="0">
                <a:latin typeface="Comic Sans MS"/>
                <a:cs typeface="Comic Sans MS"/>
              </a:rPr>
              <a:t>a kőzettest  eltörik.</a:t>
            </a:r>
            <a:endParaRPr sz="2800">
              <a:latin typeface="Comic Sans MS"/>
              <a:cs typeface="Comic Sans MS"/>
            </a:endParaRPr>
          </a:p>
          <a:p>
            <a:pPr marL="12700" marR="583565">
              <a:lnSpc>
                <a:spcPct val="100000"/>
              </a:lnSpc>
              <a:spcBef>
                <a:spcPts val="1685"/>
              </a:spcBef>
            </a:pPr>
            <a:r>
              <a:rPr sz="2800" spc="-5" dirty="0">
                <a:latin typeface="Comic Sans MS"/>
                <a:cs typeface="Comic Sans MS"/>
              </a:rPr>
              <a:t>A törésvonalak által közrezárt rögök emelkedni ill.  süllyedni kezdenek attól függően, hogy hol érik el  egyensúlyi</a:t>
            </a:r>
            <a:r>
              <a:rPr sz="2800" spc="1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helyzetüket.</a:t>
            </a:r>
            <a:endParaRPr sz="2800">
              <a:latin typeface="Comic Sans MS"/>
              <a:cs typeface="Comic Sans MS"/>
            </a:endParaRPr>
          </a:p>
          <a:p>
            <a:pPr marL="12700" marR="1033144">
              <a:lnSpc>
                <a:spcPct val="100000"/>
              </a:lnSpc>
              <a:spcBef>
                <a:spcPts val="1680"/>
              </a:spcBef>
            </a:pPr>
            <a:r>
              <a:rPr sz="2800" spc="-5" dirty="0">
                <a:latin typeface="Comic Sans MS"/>
                <a:cs typeface="Comic Sans MS"/>
              </a:rPr>
              <a:t>Ezt a mozgási folyamatot </a:t>
            </a:r>
            <a:r>
              <a:rPr sz="2800" spc="-10" dirty="0">
                <a:latin typeface="Comic Sans MS"/>
                <a:cs typeface="Comic Sans MS"/>
              </a:rPr>
              <a:t>nevezzük </a:t>
            </a:r>
            <a:r>
              <a:rPr sz="2800" spc="-5" dirty="0">
                <a:latin typeface="Comic Sans MS"/>
                <a:cs typeface="Comic Sans MS"/>
              </a:rPr>
              <a:t>vetődésnek.  Vetődéssel röghegységek alakulnak</a:t>
            </a:r>
            <a:r>
              <a:rPr sz="2800" spc="6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ki.</a:t>
            </a:r>
            <a:endParaRPr sz="2800">
              <a:latin typeface="Comic Sans MS"/>
              <a:cs typeface="Comic Sans MS"/>
            </a:endParaRPr>
          </a:p>
          <a:p>
            <a:pPr marL="118745">
              <a:lnSpc>
                <a:spcPct val="100000"/>
              </a:lnSpc>
              <a:spcBef>
                <a:spcPts val="1685"/>
              </a:spcBef>
            </a:pPr>
            <a:r>
              <a:rPr sz="2800" spc="-5" dirty="0">
                <a:latin typeface="Comic Sans MS"/>
                <a:cs typeface="Comic Sans MS"/>
              </a:rPr>
              <a:t>Ezek </a:t>
            </a:r>
            <a:r>
              <a:rPr sz="2800" spc="-10" dirty="0">
                <a:latin typeface="Comic Sans MS"/>
                <a:cs typeface="Comic Sans MS"/>
              </a:rPr>
              <a:t>részei: </a:t>
            </a:r>
            <a:r>
              <a:rPr sz="2800" spc="-5" dirty="0">
                <a:latin typeface="Comic Sans MS"/>
                <a:cs typeface="Comic Sans MS"/>
              </a:rPr>
              <a:t>Sasbérc, árok, medence, lépcsős</a:t>
            </a:r>
            <a:r>
              <a:rPr sz="2800" spc="120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vidék.</a:t>
            </a:r>
            <a:endParaRPr sz="2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2560" y="1071563"/>
            <a:ext cx="8940800" cy="45522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125537"/>
            <a:ext cx="9144000" cy="53117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2390">
              <a:lnSpc>
                <a:spcPct val="100000"/>
              </a:lnSpc>
              <a:spcBef>
                <a:spcPts val="100"/>
              </a:spcBef>
            </a:pPr>
            <a:r>
              <a:rPr dirty="0"/>
              <a:t>A </a:t>
            </a:r>
            <a:r>
              <a:rPr spc="-5" dirty="0"/>
              <a:t>hegységrendszerek</a:t>
            </a:r>
            <a:r>
              <a:rPr spc="-35" dirty="0"/>
              <a:t> </a:t>
            </a:r>
            <a:r>
              <a:rPr spc="-5" dirty="0"/>
              <a:t>kialakulása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384" y="1250442"/>
            <a:ext cx="8636000" cy="3866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Comic Sans MS"/>
                <a:cs typeface="Comic Sans MS"/>
              </a:rPr>
              <a:t>Óidei</a:t>
            </a:r>
            <a:r>
              <a:rPr sz="2800" spc="1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rögök:</a:t>
            </a:r>
            <a:endParaRPr sz="2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360"/>
              </a:spcBef>
            </a:pPr>
            <a:r>
              <a:rPr sz="2800" b="1" spc="-5" dirty="0">
                <a:latin typeface="Comic Sans MS"/>
                <a:cs typeface="Comic Sans MS"/>
              </a:rPr>
              <a:t>Kaledóniai-hegységrendszer:</a:t>
            </a:r>
            <a:endParaRPr sz="2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Comic Sans MS"/>
                <a:cs typeface="Comic Sans MS"/>
              </a:rPr>
              <a:t>Skandináv-hg., Skót-felföld, Appalache,</a:t>
            </a:r>
            <a:r>
              <a:rPr sz="2800" spc="40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Grönland</a:t>
            </a:r>
            <a:endParaRPr sz="2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b="1" spc="-10" dirty="0">
                <a:latin typeface="Comic Sans MS"/>
                <a:cs typeface="Comic Sans MS"/>
              </a:rPr>
              <a:t>Variszkuszi</a:t>
            </a:r>
            <a:r>
              <a:rPr sz="2800" b="1" spc="55" dirty="0">
                <a:latin typeface="Comic Sans MS"/>
                <a:cs typeface="Comic Sans MS"/>
              </a:rPr>
              <a:t> </a:t>
            </a:r>
            <a:r>
              <a:rPr sz="2800" b="1" spc="-10" dirty="0">
                <a:latin typeface="Comic Sans MS"/>
                <a:cs typeface="Comic Sans MS"/>
              </a:rPr>
              <a:t>hegységrendszer:</a:t>
            </a:r>
            <a:endParaRPr sz="2800">
              <a:latin typeface="Comic Sans MS"/>
              <a:cs typeface="Comic Sans MS"/>
            </a:endParaRPr>
          </a:p>
          <a:p>
            <a:pPr marL="12700" marR="1918970">
              <a:lnSpc>
                <a:spcPct val="100000"/>
              </a:lnSpc>
            </a:pPr>
            <a:r>
              <a:rPr sz="2800" spc="-5" dirty="0">
                <a:latin typeface="Comic Sans MS"/>
                <a:cs typeface="Comic Sans MS"/>
              </a:rPr>
              <a:t>Anglia és Franciaország középhegységei,  Németország,</a:t>
            </a:r>
            <a:endParaRPr sz="280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</a:pPr>
            <a:r>
              <a:rPr sz="2800" spc="-5" dirty="0">
                <a:latin typeface="Comic Sans MS"/>
                <a:cs typeface="Comic Sans MS"/>
              </a:rPr>
              <a:t>Lengyelország, </a:t>
            </a:r>
            <a:r>
              <a:rPr sz="2800" spc="-10" dirty="0">
                <a:latin typeface="Comic Sans MS"/>
                <a:cs typeface="Comic Sans MS"/>
              </a:rPr>
              <a:t>Csehország </a:t>
            </a:r>
            <a:r>
              <a:rPr sz="2800" spc="-5" dirty="0">
                <a:latin typeface="Comic Sans MS"/>
                <a:cs typeface="Comic Sans MS"/>
              </a:rPr>
              <a:t>középhegységei, Rodope,  Urál-hg.,</a:t>
            </a:r>
            <a:r>
              <a:rPr sz="2800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Nagy-Vízválasztó-hg.</a:t>
            </a:r>
            <a:endParaRPr sz="2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674" y="14731"/>
            <a:ext cx="8914130" cy="6000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omic Sans MS"/>
                <a:cs typeface="Comic Sans MS"/>
              </a:rPr>
              <a:t>Harmadidőszaki</a:t>
            </a:r>
            <a:r>
              <a:rPr sz="2800" b="1" spc="50" dirty="0">
                <a:latin typeface="Comic Sans MS"/>
                <a:cs typeface="Comic Sans MS"/>
              </a:rPr>
              <a:t> </a:t>
            </a:r>
            <a:r>
              <a:rPr sz="2800" b="1" spc="-5" dirty="0">
                <a:latin typeface="Comic Sans MS"/>
                <a:cs typeface="Comic Sans MS"/>
              </a:rPr>
              <a:t>lánchegységek:</a:t>
            </a:r>
            <a:endParaRPr sz="2800">
              <a:latin typeface="Comic Sans MS"/>
              <a:cs typeface="Comic Sans MS"/>
            </a:endParaRPr>
          </a:p>
          <a:p>
            <a:pPr marL="13335">
              <a:lnSpc>
                <a:spcPct val="100000"/>
              </a:lnSpc>
              <a:spcBef>
                <a:spcPts val="3360"/>
              </a:spcBef>
            </a:pPr>
            <a:r>
              <a:rPr sz="2800" b="1" spc="-5" dirty="0">
                <a:latin typeface="Comic Sans MS"/>
                <a:cs typeface="Comic Sans MS"/>
              </a:rPr>
              <a:t>Eurázsiai-hegységrendszer:</a:t>
            </a:r>
            <a:endParaRPr sz="2800">
              <a:latin typeface="Comic Sans MS"/>
              <a:cs typeface="Comic Sans MS"/>
            </a:endParaRPr>
          </a:p>
          <a:p>
            <a:pPr marL="13335">
              <a:lnSpc>
                <a:spcPct val="100000"/>
              </a:lnSpc>
            </a:pPr>
            <a:r>
              <a:rPr sz="2800" spc="-10" dirty="0">
                <a:latin typeface="Comic Sans MS"/>
                <a:cs typeface="Comic Sans MS"/>
              </a:rPr>
              <a:t>Atlasz, </a:t>
            </a:r>
            <a:r>
              <a:rPr sz="2800" spc="-5" dirty="0">
                <a:latin typeface="Comic Sans MS"/>
                <a:cs typeface="Comic Sans MS"/>
              </a:rPr>
              <a:t>Pireneusok, Alpok, Appenninek, Dinári</a:t>
            </a:r>
            <a:r>
              <a:rPr sz="2800" spc="130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–</a:t>
            </a:r>
            <a:endParaRPr sz="2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Comic Sans MS"/>
                <a:cs typeface="Comic Sans MS"/>
              </a:rPr>
              <a:t>hegység,</a:t>
            </a:r>
            <a:endParaRPr sz="2800">
              <a:latin typeface="Comic Sans MS"/>
              <a:cs typeface="Comic Sans MS"/>
            </a:endParaRPr>
          </a:p>
          <a:p>
            <a:pPr marL="12700" marR="1249045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Comic Sans MS"/>
                <a:cs typeface="Comic Sans MS"/>
              </a:rPr>
              <a:t>Kárpátok, Balkán-hegység, Kis-ázsiai-félsziget  peremhegyei, </a:t>
            </a:r>
            <a:r>
              <a:rPr sz="2800" spc="-10" dirty="0">
                <a:latin typeface="Comic Sans MS"/>
                <a:cs typeface="Comic Sans MS"/>
              </a:rPr>
              <a:t>Kaukázus, </a:t>
            </a:r>
            <a:r>
              <a:rPr sz="2800" spc="-5" dirty="0">
                <a:latin typeface="Comic Sans MS"/>
                <a:cs typeface="Comic Sans MS"/>
              </a:rPr>
              <a:t>Iráni-medence  peremhegyei,</a:t>
            </a:r>
            <a:r>
              <a:rPr sz="2800" spc="15" dirty="0">
                <a:latin typeface="Comic Sans MS"/>
                <a:cs typeface="Comic Sans MS"/>
              </a:rPr>
              <a:t> </a:t>
            </a:r>
            <a:r>
              <a:rPr sz="2800" spc="-10" dirty="0">
                <a:latin typeface="Comic Sans MS"/>
                <a:cs typeface="Comic Sans MS"/>
              </a:rPr>
              <a:t>Himalája</a:t>
            </a:r>
            <a:endParaRPr sz="2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360"/>
              </a:spcBef>
            </a:pPr>
            <a:r>
              <a:rPr sz="2800" b="1" spc="-5" dirty="0">
                <a:latin typeface="Comic Sans MS"/>
                <a:cs typeface="Comic Sans MS"/>
              </a:rPr>
              <a:t>Pacifikus-hegységrendszer:</a:t>
            </a:r>
            <a:endParaRPr sz="280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</a:pPr>
            <a:r>
              <a:rPr sz="2800" spc="-5" dirty="0">
                <a:latin typeface="Comic Sans MS"/>
                <a:cs typeface="Comic Sans MS"/>
              </a:rPr>
              <a:t>Andok, a Sziklás-hegység, a Keleti- és Nyugati-Sierra  Madre. Az </a:t>
            </a:r>
            <a:r>
              <a:rPr sz="2800" spc="-10" dirty="0">
                <a:latin typeface="Comic Sans MS"/>
                <a:cs typeface="Comic Sans MS"/>
              </a:rPr>
              <a:t>ázsiai </a:t>
            </a:r>
            <a:r>
              <a:rPr sz="2800" spc="-5" dirty="0">
                <a:latin typeface="Comic Sans MS"/>
                <a:cs typeface="Comic Sans MS"/>
              </a:rPr>
              <a:t>rész főleg szigetívekből áll. Ide  tartozik Aleut-szigetek,</a:t>
            </a:r>
            <a:r>
              <a:rPr sz="2800" spc="85" dirty="0">
                <a:latin typeface="Comic Sans MS"/>
                <a:cs typeface="Comic Sans MS"/>
              </a:rPr>
              <a:t> </a:t>
            </a:r>
            <a:r>
              <a:rPr sz="2800" spc="-10" dirty="0">
                <a:latin typeface="Comic Sans MS"/>
                <a:cs typeface="Comic Sans MS"/>
              </a:rPr>
              <a:t>Kamcsatka,</a:t>
            </a:r>
            <a:endParaRPr sz="2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spc="-10" dirty="0">
                <a:latin typeface="Comic Sans MS"/>
                <a:cs typeface="Comic Sans MS"/>
              </a:rPr>
              <a:t>Kuril-szigetek, </a:t>
            </a:r>
            <a:r>
              <a:rPr sz="2800" spc="-5" dirty="0">
                <a:latin typeface="Comic Sans MS"/>
                <a:cs typeface="Comic Sans MS"/>
              </a:rPr>
              <a:t>Japán-szigetek,</a:t>
            </a:r>
            <a:r>
              <a:rPr sz="2800" spc="100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Fülöp-szigetek.</a:t>
            </a:r>
            <a:endParaRPr sz="2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724005" y="609600"/>
            <a:ext cx="7578317" cy="2563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24154" marR="217804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Hegységrendszernek </a:t>
            </a:r>
            <a:r>
              <a:rPr dirty="0"/>
              <a:t>nevezzük az</a:t>
            </a:r>
            <a:r>
              <a:rPr spc="-40" dirty="0"/>
              <a:t> </a:t>
            </a:r>
            <a:r>
              <a:rPr dirty="0"/>
              <a:t>egy  </a:t>
            </a:r>
            <a:r>
              <a:rPr spc="-5" dirty="0"/>
              <a:t>hegységképződési </a:t>
            </a:r>
            <a:r>
              <a:rPr dirty="0"/>
              <a:t>időszak során  </a:t>
            </a:r>
            <a:r>
              <a:rPr spc="-5" dirty="0"/>
              <a:t>keletkezett hegységek együttesét.</a:t>
            </a:r>
          </a:p>
          <a:p>
            <a:pPr marL="11430" marR="5080" algn="ctr">
              <a:lnSpc>
                <a:spcPct val="100299"/>
              </a:lnSpc>
              <a:spcBef>
                <a:spcPts val="750"/>
              </a:spcBef>
            </a:pPr>
            <a:r>
              <a:rPr dirty="0"/>
              <a:t>Egy-egy </a:t>
            </a:r>
            <a:r>
              <a:rPr spc="-5" dirty="0"/>
              <a:t>hegységképződési </a:t>
            </a:r>
            <a:r>
              <a:rPr dirty="0"/>
              <a:t>időszak</a:t>
            </a:r>
            <a:r>
              <a:rPr spc="-50" dirty="0"/>
              <a:t> </a:t>
            </a:r>
            <a:r>
              <a:rPr spc="-5" dirty="0"/>
              <a:t>több  millió éves</a:t>
            </a:r>
            <a:r>
              <a:rPr spc="10" dirty="0"/>
              <a:t> </a:t>
            </a:r>
            <a:r>
              <a:rPr spc="-5" dirty="0"/>
              <a:t>folyamat</a:t>
            </a:r>
            <a:r>
              <a:rPr spc="-5" dirty="0">
                <a:latin typeface="Arial"/>
                <a:cs typeface="Arial"/>
              </a:rPr>
              <a:t>.</a:t>
            </a:r>
          </a:p>
        </p:txBody>
      </p:sp>
      <p:sp>
        <p:nvSpPr>
          <p:cNvPr id="4" name="object 4"/>
          <p:cNvSpPr/>
          <p:nvPr/>
        </p:nvSpPr>
        <p:spPr>
          <a:xfrm>
            <a:off x="2077212" y="3733800"/>
            <a:ext cx="4871902" cy="26694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590" y="275081"/>
            <a:ext cx="47275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-5" dirty="0">
                <a:latin typeface="Comic Sans MS"/>
                <a:cs typeface="Comic Sans MS"/>
              </a:rPr>
              <a:t>Hegységképződési</a:t>
            </a:r>
            <a:r>
              <a:rPr sz="2800" b="0" spc="-25" dirty="0">
                <a:latin typeface="Comic Sans MS"/>
                <a:cs typeface="Comic Sans MS"/>
              </a:rPr>
              <a:t> </a:t>
            </a:r>
            <a:r>
              <a:rPr sz="2800" b="0" spc="-5" dirty="0">
                <a:latin typeface="Comic Sans MS"/>
                <a:cs typeface="Comic Sans MS"/>
              </a:rPr>
              <a:t>folyamat: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2590" y="915313"/>
            <a:ext cx="814895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Comic Sans MS"/>
                <a:cs typeface="Comic Sans MS"/>
              </a:rPr>
              <a:t>A hegységek keletkezése két lépcsőben </a:t>
            </a:r>
            <a:r>
              <a:rPr sz="2800" spc="-10" dirty="0">
                <a:latin typeface="Comic Sans MS"/>
                <a:cs typeface="Comic Sans MS"/>
              </a:rPr>
              <a:t>zajlik,  </a:t>
            </a:r>
            <a:r>
              <a:rPr sz="2800" spc="-5" dirty="0">
                <a:latin typeface="Comic Sans MS"/>
                <a:cs typeface="Comic Sans MS"/>
              </a:rPr>
              <a:t>egyik lépcső a </a:t>
            </a:r>
            <a:r>
              <a:rPr sz="2800" b="1" spc="-5" dirty="0">
                <a:latin typeface="Comic Sans MS"/>
                <a:cs typeface="Comic Sans MS"/>
              </a:rPr>
              <a:t>tektogenezis</a:t>
            </a:r>
            <a:r>
              <a:rPr sz="2800" spc="-5" dirty="0">
                <a:latin typeface="Comic Sans MS"/>
                <a:cs typeface="Comic Sans MS"/>
              </a:rPr>
              <a:t>, </a:t>
            </a:r>
            <a:r>
              <a:rPr sz="2800" spc="-10" dirty="0">
                <a:latin typeface="Comic Sans MS"/>
                <a:cs typeface="Comic Sans MS"/>
              </a:rPr>
              <a:t>másik </a:t>
            </a:r>
            <a:r>
              <a:rPr sz="2800" spc="-5" dirty="0">
                <a:latin typeface="Comic Sans MS"/>
                <a:cs typeface="Comic Sans MS"/>
              </a:rPr>
              <a:t>az</a:t>
            </a:r>
            <a:r>
              <a:rPr sz="2800" spc="90" dirty="0">
                <a:latin typeface="Comic Sans MS"/>
                <a:cs typeface="Comic Sans MS"/>
              </a:rPr>
              <a:t> </a:t>
            </a:r>
            <a:r>
              <a:rPr sz="2800" b="1" spc="-5" dirty="0">
                <a:latin typeface="Comic Sans MS"/>
                <a:cs typeface="Comic Sans MS"/>
              </a:rPr>
              <a:t>orogenezis</a:t>
            </a:r>
            <a:r>
              <a:rPr sz="2800" spc="-5" dirty="0">
                <a:latin typeface="Comic Sans MS"/>
                <a:cs typeface="Comic Sans MS"/>
              </a:rPr>
              <a:t>.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4225" y="1919287"/>
            <a:ext cx="7775562" cy="49387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209" y="205423"/>
            <a:ext cx="8186420" cy="4720590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80"/>
              </a:spcBef>
            </a:pPr>
            <a:r>
              <a:rPr sz="2800" b="1" spc="-10" dirty="0">
                <a:latin typeface="Comic Sans MS"/>
                <a:cs typeface="Comic Sans MS"/>
              </a:rPr>
              <a:t>Tektogenezis:</a:t>
            </a:r>
            <a:endParaRPr sz="2800">
              <a:latin typeface="Comic Sans MS"/>
              <a:cs typeface="Comic Sans MS"/>
            </a:endParaRPr>
          </a:p>
          <a:p>
            <a:pPr marL="12700" marR="97790">
              <a:lnSpc>
                <a:spcPct val="100000"/>
              </a:lnSpc>
              <a:spcBef>
                <a:spcPts val="1680"/>
              </a:spcBef>
            </a:pPr>
            <a:r>
              <a:rPr sz="2800" spc="-5" dirty="0">
                <a:latin typeface="Comic Sans MS"/>
                <a:cs typeface="Comic Sans MS"/>
              </a:rPr>
              <a:t>A hegységek anyaga a tengerek mélyén ún.  </a:t>
            </a:r>
            <a:r>
              <a:rPr sz="2800" b="1" spc="-5" dirty="0">
                <a:latin typeface="Comic Sans MS"/>
                <a:cs typeface="Comic Sans MS"/>
              </a:rPr>
              <a:t>geoszinklinálisok </a:t>
            </a:r>
            <a:r>
              <a:rPr sz="2800" spc="-5" dirty="0">
                <a:latin typeface="Comic Sans MS"/>
                <a:cs typeface="Comic Sans MS"/>
              </a:rPr>
              <a:t>mélyén halmozódik </a:t>
            </a:r>
            <a:r>
              <a:rPr sz="2800" spc="-10" dirty="0">
                <a:latin typeface="Comic Sans MS"/>
                <a:cs typeface="Comic Sans MS"/>
              </a:rPr>
              <a:t>fel</a:t>
            </a:r>
            <a:r>
              <a:rPr sz="2800" spc="-330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üledékek  formájában.</a:t>
            </a:r>
            <a:endParaRPr sz="280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  <a:spcBef>
                <a:spcPts val="1685"/>
              </a:spcBef>
            </a:pPr>
            <a:r>
              <a:rPr sz="2800" spc="-5" dirty="0">
                <a:latin typeface="Comic Sans MS"/>
                <a:cs typeface="Comic Sans MS"/>
              </a:rPr>
              <a:t>A geoszinklinális tulajdonképpen egy óriási teknő,  </a:t>
            </a:r>
            <a:r>
              <a:rPr sz="2800" spc="-10" dirty="0">
                <a:latin typeface="Comic Sans MS"/>
                <a:cs typeface="Comic Sans MS"/>
              </a:rPr>
              <a:t>vagyis </a:t>
            </a:r>
            <a:r>
              <a:rPr sz="2800" b="1" spc="-5" dirty="0">
                <a:latin typeface="Comic Sans MS"/>
                <a:cs typeface="Comic Sans MS"/>
              </a:rPr>
              <a:t>üledékgyűjtő</a:t>
            </a:r>
            <a:r>
              <a:rPr sz="2800" b="1" spc="55" dirty="0">
                <a:latin typeface="Comic Sans MS"/>
                <a:cs typeface="Comic Sans MS"/>
              </a:rPr>
              <a:t> </a:t>
            </a:r>
            <a:r>
              <a:rPr sz="2800" b="1" spc="-5" dirty="0">
                <a:latin typeface="Comic Sans MS"/>
                <a:cs typeface="Comic Sans MS"/>
              </a:rPr>
              <a:t>medence.</a:t>
            </a:r>
            <a:endParaRPr sz="2800">
              <a:latin typeface="Comic Sans MS"/>
              <a:cs typeface="Comic Sans MS"/>
            </a:endParaRPr>
          </a:p>
          <a:p>
            <a:pPr marL="12700" marR="1515110">
              <a:lnSpc>
                <a:spcPct val="100000"/>
              </a:lnSpc>
              <a:spcBef>
                <a:spcPts val="1680"/>
              </a:spcBef>
            </a:pPr>
            <a:r>
              <a:rPr sz="2800" spc="-5" dirty="0">
                <a:latin typeface="Comic Sans MS"/>
                <a:cs typeface="Comic Sans MS"/>
              </a:rPr>
              <a:t>A felhalmozódott </a:t>
            </a:r>
            <a:r>
              <a:rPr sz="2800" spc="-10" dirty="0">
                <a:latin typeface="Comic Sans MS"/>
                <a:cs typeface="Comic Sans MS"/>
              </a:rPr>
              <a:t>anyag </a:t>
            </a:r>
            <a:r>
              <a:rPr sz="2800" spc="-5" dirty="0">
                <a:latin typeface="Comic Sans MS"/>
                <a:cs typeface="Comic Sans MS"/>
              </a:rPr>
              <a:t>meggyűrődését,  takaróredők kialakulását </a:t>
            </a:r>
            <a:r>
              <a:rPr sz="2800" spc="-10" dirty="0">
                <a:latin typeface="Comic Sans MS"/>
                <a:cs typeface="Comic Sans MS"/>
              </a:rPr>
              <a:t>nevezzük  </a:t>
            </a:r>
            <a:r>
              <a:rPr sz="2800" spc="-5" dirty="0">
                <a:latin typeface="Comic Sans MS"/>
                <a:cs typeface="Comic Sans MS"/>
              </a:rPr>
              <a:t>tektogenezisnek.</a:t>
            </a:r>
            <a:endParaRPr sz="2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0"/>
            <a:ext cx="8816340" cy="6853555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80"/>
              </a:spcBef>
            </a:pPr>
            <a:r>
              <a:rPr sz="2800" spc="-5" dirty="0">
                <a:latin typeface="Comic Sans MS"/>
                <a:cs typeface="Comic Sans MS"/>
              </a:rPr>
              <a:t>Orogenezis:</a:t>
            </a:r>
            <a:endParaRPr sz="280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  <a:spcBef>
                <a:spcPts val="1680"/>
              </a:spcBef>
            </a:pPr>
            <a:r>
              <a:rPr sz="2800" spc="-10" dirty="0">
                <a:latin typeface="Comic Sans MS"/>
                <a:cs typeface="Comic Sans MS"/>
              </a:rPr>
              <a:t>Szó </a:t>
            </a:r>
            <a:r>
              <a:rPr sz="2800" spc="-5" dirty="0">
                <a:latin typeface="Comic Sans MS"/>
                <a:cs typeface="Comic Sans MS"/>
              </a:rPr>
              <a:t>szerinti </a:t>
            </a:r>
            <a:r>
              <a:rPr sz="2800" spc="-10" dirty="0">
                <a:latin typeface="Comic Sans MS"/>
                <a:cs typeface="Comic Sans MS"/>
              </a:rPr>
              <a:t>fordításban </a:t>
            </a:r>
            <a:r>
              <a:rPr sz="2800" spc="-5" dirty="0">
                <a:latin typeface="Comic Sans MS"/>
                <a:cs typeface="Comic Sans MS"/>
              </a:rPr>
              <a:t>ez a tulajdonképpeni  hegységképződés. A tektogenezis folytán, megbomlik  a lemezszegély egyensúlya, nagy </a:t>
            </a:r>
            <a:r>
              <a:rPr sz="2800" spc="-10" dirty="0">
                <a:latin typeface="Comic Sans MS"/>
                <a:cs typeface="Comic Sans MS"/>
              </a:rPr>
              <a:t>vastagságban  </a:t>
            </a:r>
            <a:r>
              <a:rPr sz="2800" spc="-5" dirty="0">
                <a:latin typeface="Comic Sans MS"/>
                <a:cs typeface="Comic Sans MS"/>
              </a:rPr>
              <a:t>préselődik üledék a kontinentális lemez </a:t>
            </a:r>
            <a:r>
              <a:rPr sz="2800" spc="-10" dirty="0">
                <a:latin typeface="Comic Sans MS"/>
                <a:cs typeface="Comic Sans MS"/>
              </a:rPr>
              <a:t>szegélye </a:t>
            </a:r>
            <a:r>
              <a:rPr sz="2800" spc="-5" dirty="0">
                <a:latin typeface="Comic Sans MS"/>
                <a:cs typeface="Comic Sans MS"/>
              </a:rPr>
              <a:t>alá  </a:t>
            </a:r>
            <a:r>
              <a:rPr sz="2800" spc="-10" dirty="0">
                <a:latin typeface="Comic Sans MS"/>
                <a:cs typeface="Comic Sans MS"/>
              </a:rPr>
              <a:t>is.</a:t>
            </a:r>
            <a:endParaRPr sz="2800">
              <a:latin typeface="Comic Sans MS"/>
              <a:cs typeface="Comic Sans MS"/>
            </a:endParaRPr>
          </a:p>
          <a:p>
            <a:pPr marL="12700" marR="95885">
              <a:lnSpc>
                <a:spcPct val="100000"/>
              </a:lnSpc>
              <a:spcBef>
                <a:spcPts val="1685"/>
              </a:spcBef>
            </a:pPr>
            <a:r>
              <a:rPr sz="2800" spc="-10" dirty="0">
                <a:latin typeface="Comic Sans MS"/>
                <a:cs typeface="Comic Sans MS"/>
              </a:rPr>
              <a:t>Olyan </a:t>
            </a:r>
            <a:r>
              <a:rPr sz="2800" spc="-5" dirty="0">
                <a:latin typeface="Comic Sans MS"/>
                <a:cs typeface="Comic Sans MS"/>
              </a:rPr>
              <a:t>állapot </a:t>
            </a:r>
            <a:r>
              <a:rPr sz="2800" spc="-10" dirty="0">
                <a:latin typeface="Comic Sans MS"/>
                <a:cs typeface="Comic Sans MS"/>
              </a:rPr>
              <a:t>ez, </a:t>
            </a:r>
            <a:r>
              <a:rPr sz="2800" spc="-5" dirty="0">
                <a:latin typeface="Comic Sans MS"/>
                <a:cs typeface="Comic Sans MS"/>
              </a:rPr>
              <a:t>mint amikor egy gumimatracot </a:t>
            </a:r>
            <a:r>
              <a:rPr sz="2800" spc="-10" dirty="0">
                <a:latin typeface="Comic Sans MS"/>
                <a:cs typeface="Comic Sans MS"/>
              </a:rPr>
              <a:t>víz  </a:t>
            </a:r>
            <a:r>
              <a:rPr sz="2800" spc="-5" dirty="0">
                <a:latin typeface="Comic Sans MS"/>
                <a:cs typeface="Comic Sans MS"/>
              </a:rPr>
              <a:t>alá nyomunk. Az egyensúly </a:t>
            </a:r>
            <a:r>
              <a:rPr sz="2800" spc="-10" dirty="0">
                <a:latin typeface="Comic Sans MS"/>
                <a:cs typeface="Comic Sans MS"/>
              </a:rPr>
              <a:t>csak </a:t>
            </a:r>
            <a:r>
              <a:rPr sz="2800" spc="-5" dirty="0">
                <a:latin typeface="Comic Sans MS"/>
                <a:cs typeface="Comic Sans MS"/>
              </a:rPr>
              <a:t>akkor áll helyre, ha a  kontinens pereme megemelkedik és </a:t>
            </a:r>
            <a:r>
              <a:rPr sz="2800" spc="-10" dirty="0">
                <a:latin typeface="Comic Sans MS"/>
                <a:cs typeface="Comic Sans MS"/>
              </a:rPr>
              <a:t>stabil </a:t>
            </a:r>
            <a:r>
              <a:rPr sz="2800" spc="-5" dirty="0">
                <a:latin typeface="Comic Sans MS"/>
                <a:cs typeface="Comic Sans MS"/>
              </a:rPr>
              <a:t>állapotba  kerül. A </a:t>
            </a:r>
            <a:r>
              <a:rPr sz="2800" spc="-10" dirty="0">
                <a:latin typeface="Comic Sans MS"/>
                <a:cs typeface="Comic Sans MS"/>
              </a:rPr>
              <a:t>gumimatrac </a:t>
            </a:r>
            <a:r>
              <a:rPr sz="2800" spc="-5" dirty="0">
                <a:latin typeface="Comic Sans MS"/>
                <a:cs typeface="Comic Sans MS"/>
              </a:rPr>
              <a:t>elengedése után ez a </a:t>
            </a:r>
            <a:r>
              <a:rPr sz="2800" spc="-10" dirty="0">
                <a:latin typeface="Comic Sans MS"/>
                <a:cs typeface="Comic Sans MS"/>
              </a:rPr>
              <a:t>folyamat  csak </a:t>
            </a:r>
            <a:r>
              <a:rPr sz="2800" spc="-5" dirty="0">
                <a:latin typeface="Comic Sans MS"/>
                <a:cs typeface="Comic Sans MS"/>
              </a:rPr>
              <a:t>néhány pillanat, hegységek esetében a nagyobb  tömeg és </a:t>
            </a:r>
            <a:r>
              <a:rPr sz="2800" spc="-10" dirty="0">
                <a:latin typeface="Comic Sans MS"/>
                <a:cs typeface="Comic Sans MS"/>
              </a:rPr>
              <a:t>sűrűség </a:t>
            </a:r>
            <a:r>
              <a:rPr sz="2800" spc="-5" dirty="0">
                <a:latin typeface="Comic Sans MS"/>
                <a:cs typeface="Comic Sans MS"/>
              </a:rPr>
              <a:t>miatt évmilliókig</a:t>
            </a:r>
            <a:r>
              <a:rPr sz="2800" spc="10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tarthat.</a:t>
            </a:r>
            <a:endParaRPr sz="2800">
              <a:latin typeface="Comic Sans MS"/>
              <a:cs typeface="Comic Sans MS"/>
            </a:endParaRPr>
          </a:p>
          <a:p>
            <a:pPr marL="12700" marR="709930">
              <a:lnSpc>
                <a:spcPct val="100000"/>
              </a:lnSpc>
              <a:spcBef>
                <a:spcPts val="1675"/>
              </a:spcBef>
            </a:pPr>
            <a:r>
              <a:rPr sz="2800" spc="-5" dirty="0">
                <a:latin typeface="Comic Sans MS"/>
                <a:cs typeface="Comic Sans MS"/>
              </a:rPr>
              <a:t>Az orogenezis tehát tulajdonképpen a hegységek  keletkezésének kiemelkedési</a:t>
            </a:r>
            <a:r>
              <a:rPr sz="2800" spc="60" dirty="0">
                <a:latin typeface="Comic Sans MS"/>
                <a:cs typeface="Comic Sans MS"/>
              </a:rPr>
              <a:t> </a:t>
            </a:r>
            <a:r>
              <a:rPr sz="2800" spc="-10" dirty="0">
                <a:latin typeface="Comic Sans MS"/>
                <a:cs typeface="Comic Sans MS"/>
              </a:rPr>
              <a:t>szakasza.</a:t>
            </a:r>
            <a:endParaRPr sz="2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419544"/>
            <a:ext cx="8797925" cy="5146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4765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Comic Sans MS"/>
                <a:cs typeface="Comic Sans MS"/>
              </a:rPr>
              <a:t>A lemezmozgások során a lemezek határain az óceáni  árkokban felhalmozódó üledék adja a  hegységképződés</a:t>
            </a:r>
            <a:r>
              <a:rPr sz="2800" spc="2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alapanyagát.</a:t>
            </a:r>
            <a:endParaRPr sz="2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Comic Sans MS"/>
                <a:cs typeface="Comic Sans MS"/>
              </a:rPr>
              <a:t>Ezt az üledéket gyűrik </a:t>
            </a:r>
            <a:r>
              <a:rPr sz="2800" spc="-10" dirty="0">
                <a:latin typeface="Comic Sans MS"/>
                <a:cs typeface="Comic Sans MS"/>
              </a:rPr>
              <a:t>fel </a:t>
            </a:r>
            <a:r>
              <a:rPr sz="2800" spc="-5" dirty="0">
                <a:latin typeface="Comic Sans MS"/>
                <a:cs typeface="Comic Sans MS"/>
              </a:rPr>
              <a:t>az ütköző</a:t>
            </a:r>
            <a:r>
              <a:rPr sz="2800" spc="100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lemezszegélyek.</a:t>
            </a:r>
            <a:endParaRPr sz="2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365"/>
              </a:spcBef>
            </a:pPr>
            <a:r>
              <a:rPr sz="2800" spc="-5" dirty="0">
                <a:latin typeface="Comic Sans MS"/>
                <a:cs typeface="Comic Sans MS"/>
              </a:rPr>
              <a:t>Az ütközésnek 3 lehetséges verziója</a:t>
            </a:r>
            <a:r>
              <a:rPr sz="2800" spc="9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van:</a:t>
            </a:r>
            <a:endParaRPr sz="2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360"/>
              </a:spcBef>
            </a:pPr>
            <a:r>
              <a:rPr sz="2800" spc="-5" dirty="0">
                <a:latin typeface="Comic Sans MS"/>
                <a:cs typeface="Comic Sans MS"/>
              </a:rPr>
              <a:t>– óceáni és óceáni lemez</a:t>
            </a:r>
            <a:r>
              <a:rPr sz="2800" spc="40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között</a:t>
            </a:r>
            <a:endParaRPr sz="2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354"/>
              </a:spcBef>
            </a:pPr>
            <a:r>
              <a:rPr sz="2800" spc="-5" dirty="0">
                <a:latin typeface="Comic Sans MS"/>
                <a:cs typeface="Comic Sans MS"/>
              </a:rPr>
              <a:t>-óceáni és kontinentális lemez</a:t>
            </a:r>
            <a:r>
              <a:rPr sz="2800" spc="5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között</a:t>
            </a:r>
            <a:endParaRPr sz="2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360"/>
              </a:spcBef>
            </a:pPr>
            <a:r>
              <a:rPr sz="2800" spc="-5" dirty="0">
                <a:latin typeface="Comic Sans MS"/>
                <a:cs typeface="Comic Sans MS"/>
              </a:rPr>
              <a:t>- két kontinentális lemez</a:t>
            </a:r>
            <a:r>
              <a:rPr sz="2800" spc="3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között</a:t>
            </a:r>
            <a:endParaRPr sz="2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348106"/>
            <a:ext cx="8888095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b="0" spc="-5" dirty="0">
                <a:latin typeface="Comic Sans MS"/>
                <a:cs typeface="Comic Sans MS"/>
              </a:rPr>
              <a:t>Az ütközések </a:t>
            </a:r>
            <a:r>
              <a:rPr sz="2800" b="0" spc="-10" dirty="0">
                <a:latin typeface="Comic Sans MS"/>
                <a:cs typeface="Comic Sans MS"/>
              </a:rPr>
              <a:t>hatására </a:t>
            </a:r>
            <a:r>
              <a:rPr sz="2800" b="0" spc="-5" dirty="0">
                <a:latin typeface="Comic Sans MS"/>
                <a:cs typeface="Comic Sans MS"/>
              </a:rPr>
              <a:t>mindig </a:t>
            </a:r>
            <a:r>
              <a:rPr sz="2800" b="0" spc="-10" dirty="0">
                <a:latin typeface="Comic Sans MS"/>
                <a:cs typeface="Comic Sans MS"/>
              </a:rPr>
              <a:t>fiatal </a:t>
            </a:r>
            <a:r>
              <a:rPr sz="2800" b="0" spc="-5" dirty="0">
                <a:latin typeface="Comic Sans MS"/>
                <a:cs typeface="Comic Sans MS"/>
              </a:rPr>
              <a:t>lánchegységek  alakulnak ki, az más kérdés, hogy a régebbi  hegységképződési </a:t>
            </a:r>
            <a:r>
              <a:rPr sz="2800" b="0" spc="-10" dirty="0">
                <a:latin typeface="Comic Sans MS"/>
                <a:cs typeface="Comic Sans MS"/>
              </a:rPr>
              <a:t>időszakban </a:t>
            </a:r>
            <a:r>
              <a:rPr sz="2800" b="0" spc="-5" dirty="0">
                <a:latin typeface="Comic Sans MS"/>
                <a:cs typeface="Comic Sans MS"/>
              </a:rPr>
              <a:t>kialakult lánchegységek  mára lepusztultak, összetöredeztek, és mára  átalakultak régi</a:t>
            </a:r>
            <a:r>
              <a:rPr sz="2800" b="0" spc="50" dirty="0">
                <a:latin typeface="Comic Sans MS"/>
                <a:cs typeface="Comic Sans MS"/>
              </a:rPr>
              <a:t> </a:t>
            </a:r>
            <a:r>
              <a:rPr sz="2800" b="0" spc="-5" dirty="0">
                <a:latin typeface="Comic Sans MS"/>
                <a:cs typeface="Comic Sans MS"/>
              </a:rPr>
              <a:t>röghegységekké.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455987" y="2576512"/>
            <a:ext cx="5687999" cy="42814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76250"/>
            <a:ext cx="9144000" cy="53816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487933"/>
            <a:ext cx="540766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Két óceáni lemez</a:t>
            </a:r>
            <a:r>
              <a:rPr spc="-25" dirty="0"/>
              <a:t> </a:t>
            </a:r>
            <a:r>
              <a:rPr spc="-5" dirty="0"/>
              <a:t>ütközése: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192022"/>
            <a:ext cx="8973185" cy="2799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Comic Sans MS"/>
                <a:cs typeface="Comic Sans MS"/>
              </a:rPr>
              <a:t>Az egyik lemez a </a:t>
            </a:r>
            <a:r>
              <a:rPr sz="2800" spc="-10" dirty="0">
                <a:latin typeface="Comic Sans MS"/>
                <a:cs typeface="Comic Sans MS"/>
              </a:rPr>
              <a:t>másik </a:t>
            </a:r>
            <a:r>
              <a:rPr sz="2800" spc="-5" dirty="0">
                <a:latin typeface="Comic Sans MS"/>
                <a:cs typeface="Comic Sans MS"/>
              </a:rPr>
              <a:t>alá bukik, anyaga beolvad majd  </a:t>
            </a:r>
            <a:r>
              <a:rPr sz="2800" spc="-10" dirty="0">
                <a:latin typeface="Comic Sans MS"/>
                <a:cs typeface="Comic Sans MS"/>
              </a:rPr>
              <a:t>felszínre</a:t>
            </a:r>
            <a:r>
              <a:rPr sz="2800" spc="3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tör.</a:t>
            </a:r>
            <a:endParaRPr sz="2800">
              <a:latin typeface="Comic Sans MS"/>
              <a:cs typeface="Comic Sans MS"/>
            </a:endParaRPr>
          </a:p>
          <a:p>
            <a:pPr marL="12700" marR="494665">
              <a:lnSpc>
                <a:spcPct val="100000"/>
              </a:lnSpc>
              <a:spcBef>
                <a:spcPts val="1680"/>
              </a:spcBef>
            </a:pPr>
            <a:r>
              <a:rPr sz="2800" spc="-5" dirty="0">
                <a:latin typeface="Comic Sans MS"/>
                <a:cs typeface="Comic Sans MS"/>
              </a:rPr>
              <a:t>Vulkáni </a:t>
            </a:r>
            <a:r>
              <a:rPr sz="2800" spc="-10" dirty="0">
                <a:latin typeface="Comic Sans MS"/>
                <a:cs typeface="Comic Sans MS"/>
              </a:rPr>
              <a:t>szigetívek </a:t>
            </a:r>
            <a:r>
              <a:rPr sz="2800" spc="-5" dirty="0">
                <a:latin typeface="Comic Sans MS"/>
                <a:cs typeface="Comic Sans MS"/>
              </a:rPr>
              <a:t>jönnek létre, robbanásos,  vízgőzben, gázokban gazdag vulkáni működéssel. </a:t>
            </a:r>
            <a:r>
              <a:rPr sz="2800" spc="-10" dirty="0">
                <a:latin typeface="Comic Sans MS"/>
                <a:cs typeface="Comic Sans MS"/>
              </a:rPr>
              <a:t>Az  </a:t>
            </a:r>
            <a:r>
              <a:rPr sz="2800" spc="-5" dirty="0">
                <a:latin typeface="Comic Sans MS"/>
                <a:cs typeface="Comic Sans MS"/>
              </a:rPr>
              <a:t>üledékeknek alárendelt </a:t>
            </a:r>
            <a:r>
              <a:rPr sz="2800" spc="-10" dirty="0">
                <a:latin typeface="Comic Sans MS"/>
                <a:cs typeface="Comic Sans MS"/>
              </a:rPr>
              <a:t>szerepük</a:t>
            </a:r>
            <a:r>
              <a:rPr sz="2800" spc="60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van.</a:t>
            </a:r>
            <a:endParaRPr sz="2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Comic Sans MS"/>
                <a:cs typeface="Comic Sans MS"/>
              </a:rPr>
              <a:t>Pl.</a:t>
            </a:r>
            <a:r>
              <a:rPr sz="2800" spc="10" dirty="0">
                <a:latin typeface="Comic Sans MS"/>
                <a:cs typeface="Comic Sans MS"/>
              </a:rPr>
              <a:t> </a:t>
            </a:r>
            <a:r>
              <a:rPr sz="2800" spc="-10" dirty="0">
                <a:latin typeface="Comic Sans MS"/>
                <a:cs typeface="Comic Sans MS"/>
              </a:rPr>
              <a:t>Japán</a:t>
            </a:r>
            <a:endParaRPr sz="2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</TotalTime>
  <Words>585</Words>
  <Application>Microsoft Office PowerPoint</Application>
  <PresentationFormat>Diavetítés a képernyőre (4:3 oldalarány)</PresentationFormat>
  <Paragraphs>52</Paragraphs>
  <Slides>19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3" baseType="lpstr">
      <vt:lpstr>Arial</vt:lpstr>
      <vt:lpstr>Calibri</vt:lpstr>
      <vt:lpstr>Comic Sans MS</vt:lpstr>
      <vt:lpstr>Office Theme</vt:lpstr>
      <vt:lpstr>Hegységképződés</vt:lpstr>
      <vt:lpstr>PowerPoint-bemutató</vt:lpstr>
      <vt:lpstr>Hegységképződési folyamat:</vt:lpstr>
      <vt:lpstr>PowerPoint-bemutató</vt:lpstr>
      <vt:lpstr>PowerPoint-bemutató</vt:lpstr>
      <vt:lpstr>PowerPoint-bemutató</vt:lpstr>
      <vt:lpstr>Az ütközések hatására mindig fiatal lánchegységek  alakulnak ki, az más kérdés, hogy a régebbi  hegységképződési időszakban kialakult lánchegységek  mára lepusztultak, összetöredeztek, és mára  átalakultak régi röghegységekké.</vt:lpstr>
      <vt:lpstr>PowerPoint-bemutató</vt:lpstr>
      <vt:lpstr>Két óceáni lemez ütközése:</vt:lpstr>
      <vt:lpstr>PowerPoint-bemutató</vt:lpstr>
      <vt:lpstr>Óceáni és kontinentális lemez ütközése:</vt:lpstr>
      <vt:lpstr>PowerPoint-bemutató</vt:lpstr>
      <vt:lpstr>Kontinentális lemezek ütközése:</vt:lpstr>
      <vt:lpstr>PowerPoint-bemutató</vt:lpstr>
      <vt:lpstr>Töréses szerkezetek:</vt:lpstr>
      <vt:lpstr>PowerPoint-bemutató</vt:lpstr>
      <vt:lpstr>PowerPoint-bemutató</vt:lpstr>
      <vt:lpstr>A hegységrendszerek kialakulása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Hegységképződés</dc:title>
  <dc:creator>beltanoda</dc:creator>
  <cp:lastModifiedBy>Windows-felhasználó</cp:lastModifiedBy>
  <cp:revision>1</cp:revision>
  <dcterms:created xsi:type="dcterms:W3CDTF">2020-05-19T11:32:34Z</dcterms:created>
  <dcterms:modified xsi:type="dcterms:W3CDTF">2020-05-19T11:36:18Z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2015-10-22T00:00:00Z</vt:filetime>
  </property>
  <property fmtid="{D5CDD505-2E9C-101B-9397-08002B2CF9AE}" pid="3" name="Creator">
    <vt:lpwstr>Acrobat PDFMaker 10.1 for PowerPoint</vt:lpwstr>
  </property>
  <property fmtid="{D5CDD505-2E9C-101B-9397-08002B2CF9AE}" pid="4" name="LastSaved">
    <vt:filetime>2020-05-19T00:00:00Z</vt:filetime>
  </property>
</Properties>
</file>