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9144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7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9497" y="272033"/>
            <a:ext cx="65250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2841" y="1424558"/>
            <a:ext cx="7578317" cy="256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pPr algn="ctr"/>
            <a:r>
              <a:rPr lang="hu-HU" sz="4400" spc="-5" dirty="0">
                <a:solidFill>
                  <a:prstClr val="black"/>
                </a:solidFill>
              </a:rPr>
              <a:t>Hegységképződés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537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1912" y="188912"/>
            <a:ext cx="65532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93826"/>
            <a:ext cx="78981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Óceáni és kontinentális lemez</a:t>
            </a:r>
            <a:r>
              <a:rPr spc="10" dirty="0"/>
              <a:t> </a:t>
            </a:r>
            <a:r>
              <a:rPr spc="-5" dirty="0"/>
              <a:t>ütközése: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384" y="1110106"/>
            <a:ext cx="893762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Az óceáni lemez nagyobb </a:t>
            </a:r>
            <a:r>
              <a:rPr sz="2800" spc="-10" dirty="0">
                <a:latin typeface="Comic Sans MS"/>
                <a:cs typeface="Comic Sans MS"/>
              </a:rPr>
              <a:t>sűrűségű </a:t>
            </a:r>
            <a:r>
              <a:rPr sz="2800" spc="-5" dirty="0">
                <a:latin typeface="Comic Sans MS"/>
                <a:cs typeface="Comic Sans MS"/>
              </a:rPr>
              <a:t>és vékonyabb, mint  a kontinentális, ezért</a:t>
            </a:r>
            <a:r>
              <a:rPr sz="2800" spc="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alábukik.</a:t>
            </a:r>
            <a:endParaRPr sz="2800">
              <a:latin typeface="Comic Sans MS"/>
              <a:cs typeface="Comic Sans MS"/>
            </a:endParaRPr>
          </a:p>
          <a:p>
            <a:pPr marL="12700" marR="232410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latin typeface="Comic Sans MS"/>
                <a:cs typeface="Comic Sans MS"/>
              </a:rPr>
              <a:t>Valamivel </a:t>
            </a:r>
            <a:r>
              <a:rPr sz="2800" spc="-5" dirty="0">
                <a:latin typeface="Comic Sans MS"/>
                <a:cs typeface="Comic Sans MS"/>
              </a:rPr>
              <a:t>nagyobb a gyűrt üledékek szerepe, amit </a:t>
            </a:r>
            <a:r>
              <a:rPr sz="2800" spc="-10" dirty="0">
                <a:latin typeface="Comic Sans MS"/>
                <a:cs typeface="Comic Sans MS"/>
              </a:rPr>
              <a:t>az  </a:t>
            </a:r>
            <a:r>
              <a:rPr sz="2800" spc="-5" dirty="0">
                <a:latin typeface="Comic Sans MS"/>
                <a:cs typeface="Comic Sans MS"/>
              </a:rPr>
              <a:t>óceáni lemez </a:t>
            </a:r>
            <a:r>
              <a:rPr sz="2800" spc="-10" dirty="0">
                <a:latin typeface="Comic Sans MS"/>
                <a:cs typeface="Comic Sans MS"/>
              </a:rPr>
              <a:t>szállít, </a:t>
            </a:r>
            <a:r>
              <a:rPr sz="2800" spc="-5" dirty="0">
                <a:latin typeface="Comic Sans MS"/>
                <a:cs typeface="Comic Sans MS"/>
              </a:rPr>
              <a:t>de itt is uralkodóak a </a:t>
            </a:r>
            <a:r>
              <a:rPr sz="2800" spc="-10" dirty="0">
                <a:latin typeface="Comic Sans MS"/>
                <a:cs typeface="Comic Sans MS"/>
              </a:rPr>
              <a:t>savanyú  </a:t>
            </a:r>
            <a:r>
              <a:rPr sz="2800" spc="-5" dirty="0">
                <a:latin typeface="Comic Sans MS"/>
                <a:cs typeface="Comic Sans MS"/>
              </a:rPr>
              <a:t>vulkáni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kőzetek.</a:t>
            </a:r>
            <a:endParaRPr sz="2800">
              <a:latin typeface="Comic Sans MS"/>
              <a:cs typeface="Comic Sans MS"/>
            </a:endParaRPr>
          </a:p>
          <a:p>
            <a:pPr marL="12700" marR="1165225">
              <a:lnSpc>
                <a:spcPct val="100000"/>
              </a:lnSpc>
              <a:spcBef>
                <a:spcPts val="1685"/>
              </a:spcBef>
            </a:pPr>
            <a:r>
              <a:rPr sz="2800" spc="-5" dirty="0">
                <a:latin typeface="Comic Sans MS"/>
                <a:cs typeface="Comic Sans MS"/>
              </a:rPr>
              <a:t>Pl. Pacifikus-hegységrendszer a Csendes-óceán  peremvidékén- ennek egy </a:t>
            </a:r>
            <a:r>
              <a:rPr sz="2800" spc="-10" dirty="0">
                <a:latin typeface="Comic Sans MS"/>
                <a:cs typeface="Comic Sans MS"/>
              </a:rPr>
              <a:t>része </a:t>
            </a:r>
            <a:r>
              <a:rPr sz="2800" spc="-5" dirty="0">
                <a:latin typeface="Comic Sans MS"/>
                <a:cs typeface="Comic Sans MS"/>
              </a:rPr>
              <a:t>az</a:t>
            </a:r>
            <a:r>
              <a:rPr sz="2800" spc="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Andok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73237"/>
            <a:ext cx="9144000" cy="4708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1683"/>
            <a:ext cx="62826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Kontinentális lemezek</a:t>
            </a:r>
            <a:r>
              <a:rPr spc="-20" dirty="0"/>
              <a:t> </a:t>
            </a:r>
            <a:r>
              <a:rPr spc="-5" dirty="0"/>
              <a:t>ütközése: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15772"/>
            <a:ext cx="8968740" cy="4719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7645" indent="1060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Itt is óceáni lemez </a:t>
            </a:r>
            <a:r>
              <a:rPr sz="2800" spc="-10" dirty="0">
                <a:latin typeface="Comic Sans MS"/>
                <a:cs typeface="Comic Sans MS"/>
              </a:rPr>
              <a:t>semmisül </a:t>
            </a:r>
            <a:r>
              <a:rPr sz="2800" spc="-5" dirty="0">
                <a:latin typeface="Comic Sans MS"/>
                <a:cs typeface="Comic Sans MS"/>
              </a:rPr>
              <a:t>meg a két kontinentális  lemez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között.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Anyaga </a:t>
            </a:r>
            <a:r>
              <a:rPr sz="2800" spc="-10" dirty="0">
                <a:latin typeface="Comic Sans MS"/>
                <a:cs typeface="Comic Sans MS"/>
              </a:rPr>
              <a:t>felszínre </a:t>
            </a:r>
            <a:r>
              <a:rPr sz="2800" spc="-5" dirty="0">
                <a:latin typeface="Comic Sans MS"/>
                <a:cs typeface="Comic Sans MS"/>
              </a:rPr>
              <a:t>préselődik, és nagy távolságra  elvonszolódik. </a:t>
            </a:r>
            <a:r>
              <a:rPr sz="2800" dirty="0">
                <a:latin typeface="Comic Sans MS"/>
                <a:cs typeface="Comic Sans MS"/>
              </a:rPr>
              <a:t>Ez </a:t>
            </a:r>
            <a:r>
              <a:rPr sz="2800" spc="-5" dirty="0">
                <a:latin typeface="Comic Sans MS"/>
                <a:cs typeface="Comic Sans MS"/>
              </a:rPr>
              <a:t>a gyűrt üledékes kőzettömeg alkotja  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takaróredőket.</a:t>
            </a:r>
            <a:endParaRPr sz="2800">
              <a:latin typeface="Comic Sans MS"/>
              <a:cs typeface="Comic Sans MS"/>
            </a:endParaRPr>
          </a:p>
          <a:p>
            <a:pPr marL="12700" marR="233679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A hegységek felépítésében ezek a takaróredők  </a:t>
            </a:r>
            <a:r>
              <a:rPr sz="2800" spc="-10" dirty="0">
                <a:latin typeface="Comic Sans MS"/>
                <a:cs typeface="Comic Sans MS"/>
              </a:rPr>
              <a:t>játsszák </a:t>
            </a:r>
            <a:r>
              <a:rPr sz="2800" spc="-5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fő </a:t>
            </a:r>
            <a:r>
              <a:rPr sz="2800" spc="-5" dirty="0">
                <a:latin typeface="Comic Sans MS"/>
                <a:cs typeface="Comic Sans MS"/>
              </a:rPr>
              <a:t>szerepet, mellette a </a:t>
            </a:r>
            <a:r>
              <a:rPr sz="2800" spc="-10" dirty="0">
                <a:latin typeface="Comic Sans MS"/>
                <a:cs typeface="Comic Sans MS"/>
              </a:rPr>
              <a:t>vulkanizmus  </a:t>
            </a:r>
            <a:r>
              <a:rPr sz="2800" spc="-5" dirty="0">
                <a:latin typeface="Comic Sans MS"/>
                <a:cs typeface="Comic Sans MS"/>
              </a:rPr>
              <a:t>alárendelt folyamat. Pl.: Európa és </a:t>
            </a:r>
            <a:r>
              <a:rPr sz="2800" spc="-10" dirty="0">
                <a:latin typeface="Comic Sans MS"/>
                <a:cs typeface="Comic Sans MS"/>
              </a:rPr>
              <a:t>Ázsia </a:t>
            </a:r>
            <a:r>
              <a:rPr sz="2800" spc="-5" dirty="0">
                <a:latin typeface="Comic Sans MS"/>
                <a:cs typeface="Comic Sans MS"/>
              </a:rPr>
              <a:t>ütközésével  alakult ki az Ural, </a:t>
            </a:r>
            <a:r>
              <a:rPr sz="2800" spc="-10" dirty="0">
                <a:latin typeface="Comic Sans MS"/>
                <a:cs typeface="Comic Sans MS"/>
              </a:rPr>
              <a:t>Ázsia </a:t>
            </a:r>
            <a:r>
              <a:rPr sz="2800" spc="-5" dirty="0">
                <a:latin typeface="Comic Sans MS"/>
                <a:cs typeface="Comic Sans MS"/>
              </a:rPr>
              <a:t>és India ütközésével a  </a:t>
            </a:r>
            <a:r>
              <a:rPr sz="2800" spc="-10" dirty="0">
                <a:latin typeface="Comic Sans MS"/>
                <a:cs typeface="Comic Sans MS"/>
              </a:rPr>
              <a:t>Himalája.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43662" y="4929187"/>
            <a:ext cx="2700324" cy="1928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47675"/>
            <a:ext cx="9144000" cy="5962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72033"/>
            <a:ext cx="42906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Töréses</a:t>
            </a:r>
            <a:r>
              <a:rPr spc="-35" dirty="0"/>
              <a:t> </a:t>
            </a:r>
            <a:r>
              <a:rPr spc="-5" dirty="0"/>
              <a:t>szerkezetek: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976122"/>
            <a:ext cx="8936355" cy="4933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mic Sans MS"/>
                <a:cs typeface="Comic Sans MS"/>
              </a:rPr>
              <a:t>Ha </a:t>
            </a:r>
            <a:r>
              <a:rPr sz="2800" spc="-5" dirty="0">
                <a:latin typeface="Comic Sans MS"/>
                <a:cs typeface="Comic Sans MS"/>
              </a:rPr>
              <a:t>a kőzetanyag nem képlékeny, mint a mélytengeri  üledékek esetében, hanem merev, akkor a lemezekben  keletkező húzó- és nyomóerők </a:t>
            </a:r>
            <a:r>
              <a:rPr sz="2800" spc="-10" dirty="0">
                <a:latin typeface="Comic Sans MS"/>
                <a:cs typeface="Comic Sans MS"/>
              </a:rPr>
              <a:t>hatására </a:t>
            </a:r>
            <a:r>
              <a:rPr sz="2800" spc="-5" dirty="0">
                <a:latin typeface="Comic Sans MS"/>
                <a:cs typeface="Comic Sans MS"/>
              </a:rPr>
              <a:t>a kőzettest  eltörik.</a:t>
            </a:r>
            <a:endParaRPr sz="2800">
              <a:latin typeface="Comic Sans MS"/>
              <a:cs typeface="Comic Sans MS"/>
            </a:endParaRPr>
          </a:p>
          <a:p>
            <a:pPr marL="12700" marR="583565">
              <a:lnSpc>
                <a:spcPct val="100000"/>
              </a:lnSpc>
              <a:spcBef>
                <a:spcPts val="1685"/>
              </a:spcBef>
            </a:pPr>
            <a:r>
              <a:rPr sz="2800" spc="-5" dirty="0">
                <a:latin typeface="Comic Sans MS"/>
                <a:cs typeface="Comic Sans MS"/>
              </a:rPr>
              <a:t>A törésvonalak által közrezárt rögök emelkedni ill.  süllyedni kezdenek attól függően, hogy hol érik el  egyensúlyi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helyzetüket.</a:t>
            </a:r>
            <a:endParaRPr sz="2800">
              <a:latin typeface="Comic Sans MS"/>
              <a:cs typeface="Comic Sans MS"/>
            </a:endParaRPr>
          </a:p>
          <a:p>
            <a:pPr marL="12700" marR="1033144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Ezt a mozgási folyamatot </a:t>
            </a:r>
            <a:r>
              <a:rPr sz="2800" spc="-10" dirty="0">
                <a:latin typeface="Comic Sans MS"/>
                <a:cs typeface="Comic Sans MS"/>
              </a:rPr>
              <a:t>nevezzük </a:t>
            </a:r>
            <a:r>
              <a:rPr sz="2800" spc="-5" dirty="0">
                <a:latin typeface="Comic Sans MS"/>
                <a:cs typeface="Comic Sans MS"/>
              </a:rPr>
              <a:t>vetődésnek.  Vetődéssel röghegységek alakulnak</a:t>
            </a:r>
            <a:r>
              <a:rPr sz="2800" spc="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ki.</a:t>
            </a:r>
            <a:endParaRPr sz="2800">
              <a:latin typeface="Comic Sans MS"/>
              <a:cs typeface="Comic Sans MS"/>
            </a:endParaRPr>
          </a:p>
          <a:p>
            <a:pPr marL="118745">
              <a:lnSpc>
                <a:spcPct val="100000"/>
              </a:lnSpc>
              <a:spcBef>
                <a:spcPts val="1685"/>
              </a:spcBef>
            </a:pPr>
            <a:r>
              <a:rPr sz="2800" spc="-5" dirty="0">
                <a:latin typeface="Comic Sans MS"/>
                <a:cs typeface="Comic Sans MS"/>
              </a:rPr>
              <a:t>Ezek </a:t>
            </a:r>
            <a:r>
              <a:rPr sz="2800" spc="-10" dirty="0">
                <a:latin typeface="Comic Sans MS"/>
                <a:cs typeface="Comic Sans MS"/>
              </a:rPr>
              <a:t>részei: </a:t>
            </a:r>
            <a:r>
              <a:rPr sz="2800" spc="-5" dirty="0">
                <a:latin typeface="Comic Sans MS"/>
                <a:cs typeface="Comic Sans MS"/>
              </a:rPr>
              <a:t>Sasbérc, árok, medence, lépcsős</a:t>
            </a:r>
            <a:r>
              <a:rPr sz="2800" spc="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vidék.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560" y="1071563"/>
            <a:ext cx="8940800" cy="45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25537"/>
            <a:ext cx="9144000" cy="5311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spc="-5" dirty="0"/>
              <a:t>hegységrendszerek</a:t>
            </a:r>
            <a:r>
              <a:rPr spc="-35" dirty="0"/>
              <a:t> </a:t>
            </a:r>
            <a:r>
              <a:rPr spc="-5" dirty="0"/>
              <a:t>kialakulása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384" y="1250442"/>
            <a:ext cx="863600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Óidei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rögök: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60"/>
              </a:spcBef>
            </a:pPr>
            <a:r>
              <a:rPr sz="2800" b="1" spc="-5" dirty="0">
                <a:latin typeface="Comic Sans MS"/>
                <a:cs typeface="Comic Sans MS"/>
              </a:rPr>
              <a:t>Kaledóniai-hegységrendszer: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Skandináv-hg., Skót-felföld, Appalache,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Grönland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10" dirty="0">
                <a:latin typeface="Comic Sans MS"/>
                <a:cs typeface="Comic Sans MS"/>
              </a:rPr>
              <a:t>Variszkuszi</a:t>
            </a:r>
            <a:r>
              <a:rPr sz="2800" b="1" spc="55" dirty="0">
                <a:latin typeface="Comic Sans MS"/>
                <a:cs typeface="Comic Sans MS"/>
              </a:rPr>
              <a:t> </a:t>
            </a:r>
            <a:r>
              <a:rPr sz="2800" b="1" spc="-10" dirty="0">
                <a:latin typeface="Comic Sans MS"/>
                <a:cs typeface="Comic Sans MS"/>
              </a:rPr>
              <a:t>hegységrendszer:</a:t>
            </a:r>
            <a:endParaRPr sz="2800">
              <a:latin typeface="Comic Sans MS"/>
              <a:cs typeface="Comic Sans MS"/>
            </a:endParaRPr>
          </a:p>
          <a:p>
            <a:pPr marL="12700" marR="191897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Anglia és Franciaország középhegységei,  Németország,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Lengyelország, </a:t>
            </a:r>
            <a:r>
              <a:rPr sz="2800" spc="-10" dirty="0">
                <a:latin typeface="Comic Sans MS"/>
                <a:cs typeface="Comic Sans MS"/>
              </a:rPr>
              <a:t>Csehország </a:t>
            </a:r>
            <a:r>
              <a:rPr sz="2800" spc="-5" dirty="0">
                <a:latin typeface="Comic Sans MS"/>
                <a:cs typeface="Comic Sans MS"/>
              </a:rPr>
              <a:t>középhegységei, Rodope,  Urál-hg.,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Nagy-Vízválasztó-hg.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4" y="14731"/>
            <a:ext cx="8914130" cy="600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omic Sans MS"/>
                <a:cs typeface="Comic Sans MS"/>
              </a:rPr>
              <a:t>Harmadidőszaki</a:t>
            </a:r>
            <a:r>
              <a:rPr sz="2800" b="1" spc="5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lánchegységek:</a:t>
            </a:r>
            <a:endParaRPr sz="28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3360"/>
              </a:spcBef>
            </a:pPr>
            <a:r>
              <a:rPr sz="2800" b="1" spc="-5" dirty="0">
                <a:latin typeface="Comic Sans MS"/>
                <a:cs typeface="Comic Sans MS"/>
              </a:rPr>
              <a:t>Eurázsiai-hegységrendszer:</a:t>
            </a:r>
            <a:endParaRPr sz="28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</a:pPr>
            <a:r>
              <a:rPr sz="2800" spc="-10" dirty="0">
                <a:latin typeface="Comic Sans MS"/>
                <a:cs typeface="Comic Sans MS"/>
              </a:rPr>
              <a:t>Atlasz, </a:t>
            </a:r>
            <a:r>
              <a:rPr sz="2800" spc="-5" dirty="0">
                <a:latin typeface="Comic Sans MS"/>
                <a:cs typeface="Comic Sans MS"/>
              </a:rPr>
              <a:t>Pireneusok, Alpok, Appenninek, Dinári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–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hegység,</a:t>
            </a:r>
            <a:endParaRPr sz="2800">
              <a:latin typeface="Comic Sans MS"/>
              <a:cs typeface="Comic Sans MS"/>
            </a:endParaRPr>
          </a:p>
          <a:p>
            <a:pPr marL="12700" marR="124904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Kárpátok, Balkán-hegység, Kis-ázsiai-félsziget  peremhegyei, </a:t>
            </a:r>
            <a:r>
              <a:rPr sz="2800" spc="-10" dirty="0">
                <a:latin typeface="Comic Sans MS"/>
                <a:cs typeface="Comic Sans MS"/>
              </a:rPr>
              <a:t>Kaukázus, </a:t>
            </a:r>
            <a:r>
              <a:rPr sz="2800" spc="-5" dirty="0">
                <a:latin typeface="Comic Sans MS"/>
                <a:cs typeface="Comic Sans MS"/>
              </a:rPr>
              <a:t>Iráni-medence  peremhegyei,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Himalája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60"/>
              </a:spcBef>
            </a:pPr>
            <a:r>
              <a:rPr sz="2800" b="1" spc="-5" dirty="0">
                <a:latin typeface="Comic Sans MS"/>
                <a:cs typeface="Comic Sans MS"/>
              </a:rPr>
              <a:t>Pacifikus-hegységrendszer: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Andok, a Sziklás-hegység, a Keleti- és Nyugati-Sierra  Madre. Az </a:t>
            </a:r>
            <a:r>
              <a:rPr sz="2800" spc="-10" dirty="0">
                <a:latin typeface="Comic Sans MS"/>
                <a:cs typeface="Comic Sans MS"/>
              </a:rPr>
              <a:t>ázsiai </a:t>
            </a:r>
            <a:r>
              <a:rPr sz="2800" spc="-5" dirty="0">
                <a:latin typeface="Comic Sans MS"/>
                <a:cs typeface="Comic Sans MS"/>
              </a:rPr>
              <a:t>rész főleg szigetívekből áll. Ide  tartozik Aleut-szigetek,</a:t>
            </a:r>
            <a:r>
              <a:rPr sz="2800" spc="8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Kamcsatka,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omic Sans MS"/>
                <a:cs typeface="Comic Sans MS"/>
              </a:rPr>
              <a:t>Kuril-szigetek, </a:t>
            </a:r>
            <a:r>
              <a:rPr sz="2800" spc="-5" dirty="0">
                <a:latin typeface="Comic Sans MS"/>
                <a:cs typeface="Comic Sans MS"/>
              </a:rPr>
              <a:t>Japán-szigetek,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Fülöp-szigetek.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24005" y="609600"/>
            <a:ext cx="7578317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4154" marR="217804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Hegységrendszernek </a:t>
            </a:r>
            <a:r>
              <a:rPr dirty="0"/>
              <a:t>nevezzük az</a:t>
            </a:r>
            <a:r>
              <a:rPr spc="-40" dirty="0"/>
              <a:t> </a:t>
            </a:r>
            <a:r>
              <a:rPr dirty="0"/>
              <a:t>egy  </a:t>
            </a:r>
            <a:r>
              <a:rPr spc="-5" dirty="0"/>
              <a:t>hegységképződési </a:t>
            </a:r>
            <a:r>
              <a:rPr dirty="0"/>
              <a:t>időszak során  </a:t>
            </a:r>
            <a:r>
              <a:rPr spc="-5" dirty="0"/>
              <a:t>keletkezett hegységek együttesét.</a:t>
            </a:r>
          </a:p>
          <a:p>
            <a:pPr marL="11430" marR="5080" algn="ctr">
              <a:lnSpc>
                <a:spcPct val="100299"/>
              </a:lnSpc>
              <a:spcBef>
                <a:spcPts val="750"/>
              </a:spcBef>
            </a:pPr>
            <a:r>
              <a:rPr dirty="0"/>
              <a:t>Egy-egy </a:t>
            </a:r>
            <a:r>
              <a:rPr spc="-5" dirty="0"/>
              <a:t>hegységképződési </a:t>
            </a:r>
            <a:r>
              <a:rPr dirty="0"/>
              <a:t>időszak</a:t>
            </a:r>
            <a:r>
              <a:rPr spc="-50" dirty="0"/>
              <a:t> </a:t>
            </a:r>
            <a:r>
              <a:rPr spc="-5" dirty="0"/>
              <a:t>több  millió éves</a:t>
            </a:r>
            <a:r>
              <a:rPr spc="10" dirty="0"/>
              <a:t> </a:t>
            </a:r>
            <a:r>
              <a:rPr spc="-5" dirty="0"/>
              <a:t>folyamat</a:t>
            </a:r>
            <a:r>
              <a:rPr spc="-5" dirty="0">
                <a:latin typeface="Arial"/>
                <a:cs typeface="Arial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2077212" y="3733800"/>
            <a:ext cx="4871902" cy="2669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275081"/>
            <a:ext cx="4727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Comic Sans MS"/>
                <a:cs typeface="Comic Sans MS"/>
              </a:rPr>
              <a:t>Hegységképződési</a:t>
            </a:r>
            <a:r>
              <a:rPr sz="2800" b="0" spc="-25" dirty="0">
                <a:latin typeface="Comic Sans MS"/>
                <a:cs typeface="Comic Sans MS"/>
              </a:rPr>
              <a:t> </a:t>
            </a:r>
            <a:r>
              <a:rPr sz="2800" b="0" spc="-5" dirty="0">
                <a:latin typeface="Comic Sans MS"/>
                <a:cs typeface="Comic Sans MS"/>
              </a:rPr>
              <a:t>folyamat: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590" y="915313"/>
            <a:ext cx="81489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 hegységek keletkezése két lépcsőben </a:t>
            </a:r>
            <a:r>
              <a:rPr sz="2800" spc="-10" dirty="0">
                <a:latin typeface="Comic Sans MS"/>
                <a:cs typeface="Comic Sans MS"/>
              </a:rPr>
              <a:t>zajlik,  </a:t>
            </a:r>
            <a:r>
              <a:rPr sz="2800" spc="-5" dirty="0">
                <a:latin typeface="Comic Sans MS"/>
                <a:cs typeface="Comic Sans MS"/>
              </a:rPr>
              <a:t>egyik lépcső a </a:t>
            </a:r>
            <a:r>
              <a:rPr sz="2800" b="1" spc="-5" dirty="0">
                <a:latin typeface="Comic Sans MS"/>
                <a:cs typeface="Comic Sans MS"/>
              </a:rPr>
              <a:t>tektogenezis</a:t>
            </a:r>
            <a:r>
              <a:rPr sz="2800" spc="-5" dirty="0">
                <a:latin typeface="Comic Sans MS"/>
                <a:cs typeface="Comic Sans MS"/>
              </a:rPr>
              <a:t>, </a:t>
            </a:r>
            <a:r>
              <a:rPr sz="2800" spc="-10" dirty="0">
                <a:latin typeface="Comic Sans MS"/>
                <a:cs typeface="Comic Sans MS"/>
              </a:rPr>
              <a:t>másik </a:t>
            </a:r>
            <a:r>
              <a:rPr sz="2800" spc="-5" dirty="0">
                <a:latin typeface="Comic Sans MS"/>
                <a:cs typeface="Comic Sans MS"/>
              </a:rPr>
              <a:t>az</a:t>
            </a:r>
            <a:r>
              <a:rPr sz="2800" spc="9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orogenezis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4225" y="1919287"/>
            <a:ext cx="7775562" cy="4938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209" y="205423"/>
            <a:ext cx="8186420" cy="472059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2800" b="1" spc="-10" dirty="0">
                <a:latin typeface="Comic Sans MS"/>
                <a:cs typeface="Comic Sans MS"/>
              </a:rPr>
              <a:t>Tektogenezis:</a:t>
            </a:r>
            <a:endParaRPr sz="2800">
              <a:latin typeface="Comic Sans MS"/>
              <a:cs typeface="Comic Sans MS"/>
            </a:endParaRPr>
          </a:p>
          <a:p>
            <a:pPr marL="12700" marR="9779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A hegységek anyaga a tengerek mélyén ún.  </a:t>
            </a:r>
            <a:r>
              <a:rPr sz="2800" b="1" spc="-5" dirty="0">
                <a:latin typeface="Comic Sans MS"/>
                <a:cs typeface="Comic Sans MS"/>
              </a:rPr>
              <a:t>geoszinklinálisok </a:t>
            </a:r>
            <a:r>
              <a:rPr sz="2800" spc="-5" dirty="0">
                <a:latin typeface="Comic Sans MS"/>
                <a:cs typeface="Comic Sans MS"/>
              </a:rPr>
              <a:t>mélyén halmozódik </a:t>
            </a:r>
            <a:r>
              <a:rPr sz="2800" spc="-10" dirty="0">
                <a:latin typeface="Comic Sans MS"/>
                <a:cs typeface="Comic Sans MS"/>
              </a:rPr>
              <a:t>fel</a:t>
            </a:r>
            <a:r>
              <a:rPr sz="2800" spc="-3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üledékek  formájában.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1685"/>
              </a:spcBef>
            </a:pPr>
            <a:r>
              <a:rPr sz="2800" spc="-5" dirty="0">
                <a:latin typeface="Comic Sans MS"/>
                <a:cs typeface="Comic Sans MS"/>
              </a:rPr>
              <a:t>A geoszinklinális tulajdonképpen egy óriási teknő,  </a:t>
            </a:r>
            <a:r>
              <a:rPr sz="2800" spc="-10" dirty="0">
                <a:latin typeface="Comic Sans MS"/>
                <a:cs typeface="Comic Sans MS"/>
              </a:rPr>
              <a:t>vagyis </a:t>
            </a:r>
            <a:r>
              <a:rPr sz="2800" b="1" spc="-5" dirty="0">
                <a:latin typeface="Comic Sans MS"/>
                <a:cs typeface="Comic Sans MS"/>
              </a:rPr>
              <a:t>üledékgyűjtő</a:t>
            </a:r>
            <a:r>
              <a:rPr sz="2800" b="1" spc="55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medence.</a:t>
            </a:r>
            <a:endParaRPr sz="2800">
              <a:latin typeface="Comic Sans MS"/>
              <a:cs typeface="Comic Sans MS"/>
            </a:endParaRPr>
          </a:p>
          <a:p>
            <a:pPr marL="12700" marR="151511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A felhalmozódott </a:t>
            </a:r>
            <a:r>
              <a:rPr sz="2800" spc="-10" dirty="0">
                <a:latin typeface="Comic Sans MS"/>
                <a:cs typeface="Comic Sans MS"/>
              </a:rPr>
              <a:t>anyag </a:t>
            </a:r>
            <a:r>
              <a:rPr sz="2800" spc="-5" dirty="0">
                <a:latin typeface="Comic Sans MS"/>
                <a:cs typeface="Comic Sans MS"/>
              </a:rPr>
              <a:t>meggyűrődését,  takaróredők kialakulását </a:t>
            </a:r>
            <a:r>
              <a:rPr sz="2800" spc="-10" dirty="0">
                <a:latin typeface="Comic Sans MS"/>
                <a:cs typeface="Comic Sans MS"/>
              </a:rPr>
              <a:t>nevezzük  </a:t>
            </a:r>
            <a:r>
              <a:rPr sz="2800" spc="-5" dirty="0">
                <a:latin typeface="Comic Sans MS"/>
                <a:cs typeface="Comic Sans MS"/>
              </a:rPr>
              <a:t>tektogenezisnek.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16340" cy="685355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2800" spc="-5" dirty="0">
                <a:latin typeface="Comic Sans MS"/>
                <a:cs typeface="Comic Sans MS"/>
              </a:rPr>
              <a:t>Orogenezis: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latin typeface="Comic Sans MS"/>
                <a:cs typeface="Comic Sans MS"/>
              </a:rPr>
              <a:t>Szó </a:t>
            </a:r>
            <a:r>
              <a:rPr sz="2800" spc="-5" dirty="0">
                <a:latin typeface="Comic Sans MS"/>
                <a:cs typeface="Comic Sans MS"/>
              </a:rPr>
              <a:t>szerinti </a:t>
            </a:r>
            <a:r>
              <a:rPr sz="2800" spc="-10" dirty="0">
                <a:latin typeface="Comic Sans MS"/>
                <a:cs typeface="Comic Sans MS"/>
              </a:rPr>
              <a:t>fordításban </a:t>
            </a:r>
            <a:r>
              <a:rPr sz="2800" spc="-5" dirty="0">
                <a:latin typeface="Comic Sans MS"/>
                <a:cs typeface="Comic Sans MS"/>
              </a:rPr>
              <a:t>ez a tulajdonképpeni  hegységképződés. A tektogenezis folytán, megbomlik  a lemezszegély egyensúlya, nagy </a:t>
            </a:r>
            <a:r>
              <a:rPr sz="2800" spc="-10" dirty="0">
                <a:latin typeface="Comic Sans MS"/>
                <a:cs typeface="Comic Sans MS"/>
              </a:rPr>
              <a:t>vastagságban  </a:t>
            </a:r>
            <a:r>
              <a:rPr sz="2800" spc="-5" dirty="0">
                <a:latin typeface="Comic Sans MS"/>
                <a:cs typeface="Comic Sans MS"/>
              </a:rPr>
              <a:t>préselődik üledék a kontinentális lemez </a:t>
            </a:r>
            <a:r>
              <a:rPr sz="2800" spc="-10" dirty="0">
                <a:latin typeface="Comic Sans MS"/>
                <a:cs typeface="Comic Sans MS"/>
              </a:rPr>
              <a:t>szegélye </a:t>
            </a:r>
            <a:r>
              <a:rPr sz="2800" spc="-5" dirty="0">
                <a:latin typeface="Comic Sans MS"/>
                <a:cs typeface="Comic Sans MS"/>
              </a:rPr>
              <a:t>alá  </a:t>
            </a:r>
            <a:r>
              <a:rPr sz="2800" spc="-10" dirty="0">
                <a:latin typeface="Comic Sans MS"/>
                <a:cs typeface="Comic Sans MS"/>
              </a:rPr>
              <a:t>is.</a:t>
            </a:r>
            <a:endParaRPr sz="2800">
              <a:latin typeface="Comic Sans MS"/>
              <a:cs typeface="Comic Sans MS"/>
            </a:endParaRPr>
          </a:p>
          <a:p>
            <a:pPr marL="12700" marR="95885">
              <a:lnSpc>
                <a:spcPct val="100000"/>
              </a:lnSpc>
              <a:spcBef>
                <a:spcPts val="1685"/>
              </a:spcBef>
            </a:pPr>
            <a:r>
              <a:rPr sz="2800" spc="-10" dirty="0">
                <a:latin typeface="Comic Sans MS"/>
                <a:cs typeface="Comic Sans MS"/>
              </a:rPr>
              <a:t>Olyan </a:t>
            </a:r>
            <a:r>
              <a:rPr sz="2800" spc="-5" dirty="0">
                <a:latin typeface="Comic Sans MS"/>
                <a:cs typeface="Comic Sans MS"/>
              </a:rPr>
              <a:t>állapot </a:t>
            </a:r>
            <a:r>
              <a:rPr sz="2800" spc="-10" dirty="0">
                <a:latin typeface="Comic Sans MS"/>
                <a:cs typeface="Comic Sans MS"/>
              </a:rPr>
              <a:t>ez, </a:t>
            </a:r>
            <a:r>
              <a:rPr sz="2800" spc="-5" dirty="0">
                <a:latin typeface="Comic Sans MS"/>
                <a:cs typeface="Comic Sans MS"/>
              </a:rPr>
              <a:t>mint amikor egy gumimatracot </a:t>
            </a:r>
            <a:r>
              <a:rPr sz="2800" spc="-10" dirty="0">
                <a:latin typeface="Comic Sans MS"/>
                <a:cs typeface="Comic Sans MS"/>
              </a:rPr>
              <a:t>víz  </a:t>
            </a:r>
            <a:r>
              <a:rPr sz="2800" spc="-5" dirty="0">
                <a:latin typeface="Comic Sans MS"/>
                <a:cs typeface="Comic Sans MS"/>
              </a:rPr>
              <a:t>alá nyomunk. Az egyensúly </a:t>
            </a:r>
            <a:r>
              <a:rPr sz="2800" spc="-10" dirty="0">
                <a:latin typeface="Comic Sans MS"/>
                <a:cs typeface="Comic Sans MS"/>
              </a:rPr>
              <a:t>csak </a:t>
            </a:r>
            <a:r>
              <a:rPr sz="2800" spc="-5" dirty="0">
                <a:latin typeface="Comic Sans MS"/>
                <a:cs typeface="Comic Sans MS"/>
              </a:rPr>
              <a:t>akkor áll helyre, ha a  kontinens pereme megemelkedik és </a:t>
            </a:r>
            <a:r>
              <a:rPr sz="2800" spc="-10" dirty="0">
                <a:latin typeface="Comic Sans MS"/>
                <a:cs typeface="Comic Sans MS"/>
              </a:rPr>
              <a:t>stabil </a:t>
            </a:r>
            <a:r>
              <a:rPr sz="2800" spc="-5" dirty="0">
                <a:latin typeface="Comic Sans MS"/>
                <a:cs typeface="Comic Sans MS"/>
              </a:rPr>
              <a:t>állapotba  kerül. A </a:t>
            </a:r>
            <a:r>
              <a:rPr sz="2800" spc="-10" dirty="0">
                <a:latin typeface="Comic Sans MS"/>
                <a:cs typeface="Comic Sans MS"/>
              </a:rPr>
              <a:t>gumimatrac </a:t>
            </a:r>
            <a:r>
              <a:rPr sz="2800" spc="-5" dirty="0">
                <a:latin typeface="Comic Sans MS"/>
                <a:cs typeface="Comic Sans MS"/>
              </a:rPr>
              <a:t>elengedése után ez a </a:t>
            </a:r>
            <a:r>
              <a:rPr sz="2800" spc="-10" dirty="0">
                <a:latin typeface="Comic Sans MS"/>
                <a:cs typeface="Comic Sans MS"/>
              </a:rPr>
              <a:t>folyamat  csak </a:t>
            </a:r>
            <a:r>
              <a:rPr sz="2800" spc="-5" dirty="0">
                <a:latin typeface="Comic Sans MS"/>
                <a:cs typeface="Comic Sans MS"/>
              </a:rPr>
              <a:t>néhány pillanat, hegységek esetében a nagyobb  tömeg és </a:t>
            </a:r>
            <a:r>
              <a:rPr sz="2800" spc="-10" dirty="0">
                <a:latin typeface="Comic Sans MS"/>
                <a:cs typeface="Comic Sans MS"/>
              </a:rPr>
              <a:t>sűrűség </a:t>
            </a:r>
            <a:r>
              <a:rPr sz="2800" spc="-5" dirty="0">
                <a:latin typeface="Comic Sans MS"/>
                <a:cs typeface="Comic Sans MS"/>
              </a:rPr>
              <a:t>miatt évmilliókig</a:t>
            </a:r>
            <a:r>
              <a:rPr sz="2800" spc="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tarthat.</a:t>
            </a:r>
            <a:endParaRPr sz="2800">
              <a:latin typeface="Comic Sans MS"/>
              <a:cs typeface="Comic Sans MS"/>
            </a:endParaRPr>
          </a:p>
          <a:p>
            <a:pPr marL="12700" marR="709930">
              <a:lnSpc>
                <a:spcPct val="100000"/>
              </a:lnSpc>
              <a:spcBef>
                <a:spcPts val="1675"/>
              </a:spcBef>
            </a:pPr>
            <a:r>
              <a:rPr sz="2800" spc="-5" dirty="0">
                <a:latin typeface="Comic Sans MS"/>
                <a:cs typeface="Comic Sans MS"/>
              </a:rPr>
              <a:t>Az orogenezis tehát tulajdonképpen a hegységek  keletkezésének kiemelkedési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szakasza.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19544"/>
            <a:ext cx="8797925" cy="514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47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 lemezmozgások során a lemezek határain az óceáni  árkokban felhalmozódó üledék adja a  hegységképződés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alapanyagát.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Ezt az üledéket gyűrik </a:t>
            </a:r>
            <a:r>
              <a:rPr sz="2800" spc="-10" dirty="0">
                <a:latin typeface="Comic Sans MS"/>
                <a:cs typeface="Comic Sans MS"/>
              </a:rPr>
              <a:t>fel </a:t>
            </a:r>
            <a:r>
              <a:rPr sz="2800" spc="-5" dirty="0">
                <a:latin typeface="Comic Sans MS"/>
                <a:cs typeface="Comic Sans MS"/>
              </a:rPr>
              <a:t>az ütköző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lemezszegélyek.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65"/>
              </a:spcBef>
            </a:pPr>
            <a:r>
              <a:rPr sz="2800" spc="-5" dirty="0">
                <a:latin typeface="Comic Sans MS"/>
                <a:cs typeface="Comic Sans MS"/>
              </a:rPr>
              <a:t>Az ütközésnek 3 lehetséges verziója</a:t>
            </a:r>
            <a:r>
              <a:rPr sz="2800" spc="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van: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60"/>
              </a:spcBef>
            </a:pPr>
            <a:r>
              <a:rPr sz="2800" spc="-5" dirty="0">
                <a:latin typeface="Comic Sans MS"/>
                <a:cs typeface="Comic Sans MS"/>
              </a:rPr>
              <a:t>– óceáni és óceáni lemez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között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54"/>
              </a:spcBef>
            </a:pPr>
            <a:r>
              <a:rPr sz="2800" spc="-5" dirty="0">
                <a:latin typeface="Comic Sans MS"/>
                <a:cs typeface="Comic Sans MS"/>
              </a:rPr>
              <a:t>-óceáni és kontinentális lemez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között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360"/>
              </a:spcBef>
            </a:pPr>
            <a:r>
              <a:rPr sz="2800" spc="-5" dirty="0">
                <a:latin typeface="Comic Sans MS"/>
                <a:cs typeface="Comic Sans MS"/>
              </a:rPr>
              <a:t>- két kontinentális lemez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között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48106"/>
            <a:ext cx="888809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Comic Sans MS"/>
                <a:cs typeface="Comic Sans MS"/>
              </a:rPr>
              <a:t>Az ütközések </a:t>
            </a:r>
            <a:r>
              <a:rPr sz="2800" b="0" spc="-10" dirty="0">
                <a:latin typeface="Comic Sans MS"/>
                <a:cs typeface="Comic Sans MS"/>
              </a:rPr>
              <a:t>hatására </a:t>
            </a:r>
            <a:r>
              <a:rPr sz="2800" b="0" spc="-5" dirty="0">
                <a:latin typeface="Comic Sans MS"/>
                <a:cs typeface="Comic Sans MS"/>
              </a:rPr>
              <a:t>mindig </a:t>
            </a:r>
            <a:r>
              <a:rPr sz="2800" b="0" spc="-10" dirty="0">
                <a:latin typeface="Comic Sans MS"/>
                <a:cs typeface="Comic Sans MS"/>
              </a:rPr>
              <a:t>fiatal </a:t>
            </a:r>
            <a:r>
              <a:rPr sz="2800" b="0" spc="-5" dirty="0">
                <a:latin typeface="Comic Sans MS"/>
                <a:cs typeface="Comic Sans MS"/>
              </a:rPr>
              <a:t>lánchegységek  alakulnak ki, az más kérdés, hogy a régebbi  hegységképződési </a:t>
            </a:r>
            <a:r>
              <a:rPr sz="2800" b="0" spc="-10" dirty="0">
                <a:latin typeface="Comic Sans MS"/>
                <a:cs typeface="Comic Sans MS"/>
              </a:rPr>
              <a:t>időszakban </a:t>
            </a:r>
            <a:r>
              <a:rPr sz="2800" b="0" spc="-5" dirty="0">
                <a:latin typeface="Comic Sans MS"/>
                <a:cs typeface="Comic Sans MS"/>
              </a:rPr>
              <a:t>kialakult lánchegységek  mára lepusztultak, összetöredeztek, és mára  átalakultak régi</a:t>
            </a:r>
            <a:r>
              <a:rPr sz="2800" b="0" spc="50" dirty="0">
                <a:latin typeface="Comic Sans MS"/>
                <a:cs typeface="Comic Sans MS"/>
              </a:rPr>
              <a:t> </a:t>
            </a:r>
            <a:r>
              <a:rPr sz="2800" b="0" spc="-5" dirty="0">
                <a:latin typeface="Comic Sans MS"/>
                <a:cs typeface="Comic Sans MS"/>
              </a:rPr>
              <a:t>röghegységekké.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5987" y="2576512"/>
            <a:ext cx="5687999" cy="4281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6250"/>
            <a:ext cx="9144000" cy="5381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87933"/>
            <a:ext cx="5407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Két óceáni lemez</a:t>
            </a:r>
            <a:r>
              <a:rPr spc="-25" dirty="0"/>
              <a:t> </a:t>
            </a:r>
            <a:r>
              <a:rPr spc="-5" dirty="0"/>
              <a:t>ütközése: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92022"/>
            <a:ext cx="8973185" cy="2799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Az egyik lemez a </a:t>
            </a:r>
            <a:r>
              <a:rPr sz="2800" spc="-10" dirty="0">
                <a:latin typeface="Comic Sans MS"/>
                <a:cs typeface="Comic Sans MS"/>
              </a:rPr>
              <a:t>másik </a:t>
            </a:r>
            <a:r>
              <a:rPr sz="2800" spc="-5" dirty="0">
                <a:latin typeface="Comic Sans MS"/>
                <a:cs typeface="Comic Sans MS"/>
              </a:rPr>
              <a:t>alá bukik, anyaga beolvad majd  </a:t>
            </a:r>
            <a:r>
              <a:rPr sz="2800" spc="-10" dirty="0">
                <a:latin typeface="Comic Sans MS"/>
                <a:cs typeface="Comic Sans MS"/>
              </a:rPr>
              <a:t>felszínre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tör.</a:t>
            </a:r>
            <a:endParaRPr sz="2800">
              <a:latin typeface="Comic Sans MS"/>
              <a:cs typeface="Comic Sans MS"/>
            </a:endParaRPr>
          </a:p>
          <a:p>
            <a:pPr marL="12700" marR="494665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Comic Sans MS"/>
                <a:cs typeface="Comic Sans MS"/>
              </a:rPr>
              <a:t>Vulkáni </a:t>
            </a:r>
            <a:r>
              <a:rPr sz="2800" spc="-10" dirty="0">
                <a:latin typeface="Comic Sans MS"/>
                <a:cs typeface="Comic Sans MS"/>
              </a:rPr>
              <a:t>szigetívek </a:t>
            </a:r>
            <a:r>
              <a:rPr sz="2800" spc="-5" dirty="0">
                <a:latin typeface="Comic Sans MS"/>
                <a:cs typeface="Comic Sans MS"/>
              </a:rPr>
              <a:t>jönnek létre, robbanásos,  vízgőzben, gázokban gazdag vulkáni működéssel. </a:t>
            </a:r>
            <a:r>
              <a:rPr sz="2800" spc="-10" dirty="0">
                <a:latin typeface="Comic Sans MS"/>
                <a:cs typeface="Comic Sans MS"/>
              </a:rPr>
              <a:t>Az  </a:t>
            </a:r>
            <a:r>
              <a:rPr sz="2800" spc="-5" dirty="0">
                <a:latin typeface="Comic Sans MS"/>
                <a:cs typeface="Comic Sans MS"/>
              </a:rPr>
              <a:t>üledékeknek alárendelt </a:t>
            </a:r>
            <a:r>
              <a:rPr sz="2800" spc="-10" dirty="0">
                <a:latin typeface="Comic Sans MS"/>
                <a:cs typeface="Comic Sans MS"/>
              </a:rPr>
              <a:t>szerepük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van.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Pl.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Japán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585</Words>
  <Application>Microsoft Office PowerPoint</Application>
  <PresentationFormat>Diavetítés a képernyőre (4:3 oldalarány)</PresentationFormat>
  <Paragraphs>52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Comic Sans MS</vt:lpstr>
      <vt:lpstr>Office Theme</vt:lpstr>
      <vt:lpstr>Hegységképződés</vt:lpstr>
      <vt:lpstr>PowerPoint-bemutató</vt:lpstr>
      <vt:lpstr>Hegységképződési folyamat:</vt:lpstr>
      <vt:lpstr>PowerPoint-bemutató</vt:lpstr>
      <vt:lpstr>PowerPoint-bemutató</vt:lpstr>
      <vt:lpstr>PowerPoint-bemutató</vt:lpstr>
      <vt:lpstr>Az ütközések hatására mindig fiatal lánchegységek  alakulnak ki, az más kérdés, hogy a régebbi  hegységképződési időszakban kialakult lánchegységek  mára lepusztultak, összetöredeztek, és mára  átalakultak régi röghegységekké.</vt:lpstr>
      <vt:lpstr>PowerPoint-bemutató</vt:lpstr>
      <vt:lpstr>Két óceáni lemez ütközése:</vt:lpstr>
      <vt:lpstr>PowerPoint-bemutató</vt:lpstr>
      <vt:lpstr>Óceáni és kontinentális lemez ütközése:</vt:lpstr>
      <vt:lpstr>PowerPoint-bemutató</vt:lpstr>
      <vt:lpstr>Kontinentális lemezek ütközése:</vt:lpstr>
      <vt:lpstr>PowerPoint-bemutató</vt:lpstr>
      <vt:lpstr>Töréses szerkezetek:</vt:lpstr>
      <vt:lpstr>PowerPoint-bemutató</vt:lpstr>
      <vt:lpstr>PowerPoint-bemutató</vt:lpstr>
      <vt:lpstr>A hegységrendszerek kialakulása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Hegységképződés</dc:title>
  <dc:creator>beltanoda</dc:creator>
  <cp:lastModifiedBy>Windows-felhasználó</cp:lastModifiedBy>
  <cp:revision>1</cp:revision>
  <dcterms:created xsi:type="dcterms:W3CDTF">2020-05-19T11:32:34Z</dcterms:created>
  <dcterms:modified xsi:type="dcterms:W3CDTF">2020-05-19T11:36:18Z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2015-10-22T00:00:00Z</vt:filetime>
  </property>
  <property fmtid="{D5CDD505-2E9C-101B-9397-08002B2CF9AE}" pid="3" name="Creator">
    <vt:lpwstr>Acrobat PDFMaker 10.1 for PowerPoint</vt:lpwstr>
  </property>
  <property fmtid="{D5CDD505-2E9C-101B-9397-08002B2CF9AE}" pid="4" name="LastSaved">
    <vt:filetime>2020-05-19T00:00:00Z</vt:filetime>
  </property>
</Properties>
</file>